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1"/>
    <p:sldMasterId id="2147483765" r:id="rId2"/>
  </p:sldMasterIdLst>
  <p:notesMasterIdLst>
    <p:notesMasterId r:id="rId44"/>
  </p:notesMasterIdLst>
  <p:handoutMasterIdLst>
    <p:handoutMasterId r:id="rId45"/>
  </p:handoutMasterIdLst>
  <p:sldIdLst>
    <p:sldId id="329" r:id="rId3"/>
    <p:sldId id="258" r:id="rId4"/>
    <p:sldId id="259" r:id="rId5"/>
    <p:sldId id="260" r:id="rId6"/>
    <p:sldId id="261" r:id="rId7"/>
    <p:sldId id="262" r:id="rId8"/>
    <p:sldId id="263" r:id="rId9"/>
    <p:sldId id="330" r:id="rId10"/>
    <p:sldId id="264" r:id="rId11"/>
    <p:sldId id="372" r:id="rId12"/>
    <p:sldId id="358" r:id="rId13"/>
    <p:sldId id="359" r:id="rId14"/>
    <p:sldId id="360" r:id="rId15"/>
    <p:sldId id="361" r:id="rId16"/>
    <p:sldId id="333" r:id="rId17"/>
    <p:sldId id="362" r:id="rId18"/>
    <p:sldId id="274" r:id="rId19"/>
    <p:sldId id="363" r:id="rId20"/>
    <p:sldId id="365" r:id="rId21"/>
    <p:sldId id="364" r:id="rId22"/>
    <p:sldId id="278" r:id="rId23"/>
    <p:sldId id="366" r:id="rId24"/>
    <p:sldId id="367" r:id="rId25"/>
    <p:sldId id="374" r:id="rId26"/>
    <p:sldId id="283" r:id="rId27"/>
    <p:sldId id="284" r:id="rId28"/>
    <p:sldId id="285" r:id="rId29"/>
    <p:sldId id="286" r:id="rId30"/>
    <p:sldId id="287" r:id="rId31"/>
    <p:sldId id="288" r:id="rId32"/>
    <p:sldId id="376" r:id="rId33"/>
    <p:sldId id="377" r:id="rId34"/>
    <p:sldId id="300" r:id="rId35"/>
    <p:sldId id="369" r:id="rId36"/>
    <p:sldId id="314" r:id="rId37"/>
    <p:sldId id="315" r:id="rId38"/>
    <p:sldId id="318" r:id="rId39"/>
    <p:sldId id="375" r:id="rId40"/>
    <p:sldId id="378" r:id="rId41"/>
    <p:sldId id="327" r:id="rId42"/>
    <p:sldId id="335"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66"/>
    <a:srgbClr val="008080"/>
    <a:srgbClr val="339933"/>
    <a:srgbClr val="66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23" autoAdjust="0"/>
    <p:restoredTop sz="94660"/>
  </p:normalViewPr>
  <p:slideViewPr>
    <p:cSldViewPr snapToGrid="0" snapToObjects="1">
      <p:cViewPr varScale="1">
        <p:scale>
          <a:sx n="87" d="100"/>
          <a:sy n="87" d="100"/>
        </p:scale>
        <p:origin x="-954" y="-8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2" d="100"/>
          <a:sy n="82" d="100"/>
        </p:scale>
        <p:origin x="-31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D09124-1F2A-4FCB-95C0-7862409D476D}" type="datetimeFigureOut">
              <a:rPr lang="en-US" smtClean="0"/>
              <a:t>3/1/2018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48AD3A6-146A-4F8C-88E8-3EAA0D280E73}" type="slidenum">
              <a:rPr lang="en-US" smtClean="0"/>
              <a:t>‹#›</a:t>
            </a:fld>
            <a:endParaRPr lang="en-US"/>
          </a:p>
        </p:txBody>
      </p:sp>
    </p:spTree>
    <p:extLst>
      <p:ext uri="{BB962C8B-B14F-4D97-AF65-F5344CB8AC3E}">
        <p14:creationId xmlns:p14="http://schemas.microsoft.com/office/powerpoint/2010/main" val="722477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79C5A2-6E48-DF42-A687-0BD51A2BA0CC}" type="datetimeFigureOut">
              <a:rPr lang="en-US" smtClean="0"/>
              <a:t>3/1/2018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F441AD-6903-624A-B23B-C05B7A42F5FB}" type="slidenum">
              <a:rPr lang="en-US" smtClean="0"/>
              <a:t>‹#›</a:t>
            </a:fld>
            <a:endParaRPr lang="en-US" dirty="0"/>
          </a:p>
        </p:txBody>
      </p:sp>
    </p:spTree>
    <p:extLst>
      <p:ext uri="{BB962C8B-B14F-4D97-AF65-F5344CB8AC3E}">
        <p14:creationId xmlns:p14="http://schemas.microsoft.com/office/powerpoint/2010/main" val="42391921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E6DE7D-8C3E-D548-861A-6E0EB0EE3E6D}"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717660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all do this daily, right? </a:t>
            </a:r>
            <a:endParaRPr lang="en-US" dirty="0"/>
          </a:p>
        </p:txBody>
      </p:sp>
      <p:sp>
        <p:nvSpPr>
          <p:cNvPr id="4" name="Slide Number Placeholder 3"/>
          <p:cNvSpPr>
            <a:spLocks noGrp="1"/>
          </p:cNvSpPr>
          <p:nvPr>
            <p:ph type="sldNum" sz="quarter" idx="10"/>
          </p:nvPr>
        </p:nvSpPr>
        <p:spPr/>
        <p:txBody>
          <a:bodyPr/>
          <a:lstStyle/>
          <a:p>
            <a:fld id="{B689E806-186D-2B42-BBF4-4F4B5FF33C57}" type="slidenum">
              <a:rPr lang="en-US" smtClean="0"/>
              <a:t>14</a:t>
            </a:fld>
            <a:endParaRPr lang="en-US" dirty="0"/>
          </a:p>
        </p:txBody>
      </p:sp>
    </p:spTree>
    <p:extLst>
      <p:ext uri="{BB962C8B-B14F-4D97-AF65-F5344CB8AC3E}">
        <p14:creationId xmlns:p14="http://schemas.microsoft.com/office/powerpoint/2010/main" val="958437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all do this daily, right? </a:t>
            </a:r>
            <a:endParaRPr lang="en-US" dirty="0"/>
          </a:p>
        </p:txBody>
      </p:sp>
      <p:sp>
        <p:nvSpPr>
          <p:cNvPr id="4" name="Slide Number Placeholder 3"/>
          <p:cNvSpPr>
            <a:spLocks noGrp="1"/>
          </p:cNvSpPr>
          <p:nvPr>
            <p:ph type="sldNum" sz="quarter" idx="10"/>
          </p:nvPr>
        </p:nvSpPr>
        <p:spPr/>
        <p:txBody>
          <a:bodyPr/>
          <a:lstStyle/>
          <a:p>
            <a:fld id="{B689E806-186D-2B42-BBF4-4F4B5FF33C57}"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958437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E6DE7D-8C3E-D548-861A-6E0EB0EE3E6D}"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321761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E6DE7D-8C3E-D548-861A-6E0EB0EE3E6D}"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21761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E6DE7D-8C3E-D548-861A-6E0EB0EE3E6D}"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21761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9E806-186D-2B42-BBF4-4F4B5FF33C57}" type="slidenum">
              <a:rPr lang="en-US" smtClean="0"/>
              <a:t>20</a:t>
            </a:fld>
            <a:endParaRPr lang="en-US" dirty="0"/>
          </a:p>
        </p:txBody>
      </p:sp>
    </p:spTree>
    <p:extLst>
      <p:ext uri="{BB962C8B-B14F-4D97-AF65-F5344CB8AC3E}">
        <p14:creationId xmlns:p14="http://schemas.microsoft.com/office/powerpoint/2010/main" val="2192733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9E806-186D-2B42-BBF4-4F4B5FF33C57}" type="slidenum">
              <a:rPr lang="en-US" smtClean="0"/>
              <a:t>26</a:t>
            </a:fld>
            <a:endParaRPr lang="en-US" dirty="0"/>
          </a:p>
        </p:txBody>
      </p:sp>
    </p:spTree>
    <p:extLst>
      <p:ext uri="{BB962C8B-B14F-4D97-AF65-F5344CB8AC3E}">
        <p14:creationId xmlns:p14="http://schemas.microsoft.com/office/powerpoint/2010/main" val="1180758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u="none" dirty="0"/>
          </a:p>
        </p:txBody>
      </p:sp>
      <p:sp>
        <p:nvSpPr>
          <p:cNvPr id="4" name="Slide Number Placeholder 3"/>
          <p:cNvSpPr>
            <a:spLocks noGrp="1"/>
          </p:cNvSpPr>
          <p:nvPr>
            <p:ph type="sldNum" sz="quarter" idx="10"/>
          </p:nvPr>
        </p:nvSpPr>
        <p:spPr/>
        <p:txBody>
          <a:bodyPr/>
          <a:lstStyle/>
          <a:p>
            <a:fld id="{B689E806-186D-2B42-BBF4-4F4B5FF33C57}" type="slidenum">
              <a:rPr lang="en-US" smtClean="0"/>
              <a:t>27</a:t>
            </a:fld>
            <a:endParaRPr lang="en-US" dirty="0"/>
          </a:p>
        </p:txBody>
      </p:sp>
    </p:spTree>
    <p:extLst>
      <p:ext uri="{BB962C8B-B14F-4D97-AF65-F5344CB8AC3E}">
        <p14:creationId xmlns:p14="http://schemas.microsoft.com/office/powerpoint/2010/main" val="3534257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89E806-186D-2B42-BBF4-4F4B5FF33C57}" type="slidenum">
              <a:rPr lang="en-US" smtClean="0"/>
              <a:t>28</a:t>
            </a:fld>
            <a:endParaRPr lang="en-US" dirty="0"/>
          </a:p>
        </p:txBody>
      </p:sp>
    </p:spTree>
    <p:extLst>
      <p:ext uri="{BB962C8B-B14F-4D97-AF65-F5344CB8AC3E}">
        <p14:creationId xmlns:p14="http://schemas.microsoft.com/office/powerpoint/2010/main" val="3955872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http://soils.wisc.edu/facstaff/barak/poster_gallery/minneapolis2000a/  ???? Check this</a:t>
            </a:r>
            <a:endParaRPr lang="en-US" dirty="0"/>
          </a:p>
        </p:txBody>
      </p:sp>
      <p:sp>
        <p:nvSpPr>
          <p:cNvPr id="4" name="Slide Number Placeholder 3"/>
          <p:cNvSpPr>
            <a:spLocks noGrp="1"/>
          </p:cNvSpPr>
          <p:nvPr>
            <p:ph type="sldNum" sz="quarter" idx="10"/>
          </p:nvPr>
        </p:nvSpPr>
        <p:spPr/>
        <p:txBody>
          <a:bodyPr/>
          <a:lstStyle/>
          <a:p>
            <a:fld id="{37EAA86F-2C98-4039-8660-1F346C988074}" type="slidenum">
              <a:rPr lang="en-US" smtClean="0"/>
              <a:pPr/>
              <a:t>35</a:t>
            </a:fld>
            <a:endParaRPr lang="en-US" dirty="0"/>
          </a:p>
        </p:txBody>
      </p:sp>
    </p:spTree>
    <p:extLst>
      <p:ext uri="{BB962C8B-B14F-4D97-AF65-F5344CB8AC3E}">
        <p14:creationId xmlns:p14="http://schemas.microsoft.com/office/powerpoint/2010/main" val="55958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E6DE7D-8C3E-D548-861A-6E0EB0EE3E6D}"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142037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1E6DE7D-8C3E-D548-861A-6E0EB0EE3E6D}"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428521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844" name="Slide Number Placeholder 3"/>
          <p:cNvSpPr>
            <a:spLocks noGrp="1"/>
          </p:cNvSpPr>
          <p:nvPr>
            <p:ph type="sldNum" sz="quarter" idx="5"/>
          </p:nvPr>
        </p:nvSpPr>
        <p:spPr bwMode="auto">
          <a:noFill/>
          <a:ln>
            <a:miter lim="800000"/>
            <a:headEnd/>
            <a:tailEnd/>
          </a:ln>
        </p:spPr>
        <p:txBody>
          <a:bodyPr/>
          <a:lstStyle/>
          <a:p>
            <a:fld id="{ECD4AF81-E48B-F547-9AE4-D7EC32315A5B}" type="slidenum">
              <a:rPr lang="en-US" smtClean="0">
                <a:solidFill>
                  <a:prstClr val="black"/>
                </a:solidFill>
              </a:rPr>
              <a:pPr/>
              <a:t>7</a:t>
            </a:fld>
            <a:endParaRPr lang="en-US" dirty="0" smtClean="0">
              <a:solidFill>
                <a:prstClr val="black"/>
              </a:solidFill>
            </a:endParaRPr>
          </a:p>
        </p:txBody>
      </p:sp>
    </p:spTree>
    <p:extLst>
      <p:ext uri="{BB962C8B-B14F-4D97-AF65-F5344CB8AC3E}">
        <p14:creationId xmlns:p14="http://schemas.microsoft.com/office/powerpoint/2010/main" val="3011810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35844" name="Slide Number Placeholder 3"/>
          <p:cNvSpPr>
            <a:spLocks noGrp="1"/>
          </p:cNvSpPr>
          <p:nvPr>
            <p:ph type="sldNum" sz="quarter" idx="5"/>
          </p:nvPr>
        </p:nvSpPr>
        <p:spPr bwMode="auto">
          <a:noFill/>
          <a:ln>
            <a:miter lim="800000"/>
            <a:headEnd/>
            <a:tailEnd/>
          </a:ln>
        </p:spPr>
        <p:txBody>
          <a:bodyPr/>
          <a:lstStyle/>
          <a:p>
            <a:fld id="{ECD4AF81-E48B-F547-9AE4-D7EC32315A5B}" type="slidenum">
              <a:rPr lang="en-US" smtClean="0">
                <a:solidFill>
                  <a:prstClr val="black"/>
                </a:solidFill>
              </a:rPr>
              <a:pPr/>
              <a:t>8</a:t>
            </a:fld>
            <a:endParaRPr lang="en-US" dirty="0" smtClean="0">
              <a:solidFill>
                <a:prstClr val="black"/>
              </a:solidFill>
            </a:endParaRPr>
          </a:p>
        </p:txBody>
      </p:sp>
    </p:spTree>
    <p:extLst>
      <p:ext uri="{BB962C8B-B14F-4D97-AF65-F5344CB8AC3E}">
        <p14:creationId xmlns:p14="http://schemas.microsoft.com/office/powerpoint/2010/main" val="3718066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all do this daily, right? </a:t>
            </a:r>
            <a:endParaRPr lang="en-US" dirty="0"/>
          </a:p>
        </p:txBody>
      </p:sp>
      <p:sp>
        <p:nvSpPr>
          <p:cNvPr id="4" name="Slide Number Placeholder 3"/>
          <p:cNvSpPr>
            <a:spLocks noGrp="1"/>
          </p:cNvSpPr>
          <p:nvPr>
            <p:ph type="sldNum" sz="quarter" idx="10"/>
          </p:nvPr>
        </p:nvSpPr>
        <p:spPr/>
        <p:txBody>
          <a:bodyPr/>
          <a:lstStyle/>
          <a:p>
            <a:fld id="{B689E806-186D-2B42-BBF4-4F4B5FF33C57}" type="slidenum">
              <a:rPr lang="en-US" smtClean="0"/>
              <a:t>9</a:t>
            </a:fld>
            <a:endParaRPr lang="en-US" dirty="0"/>
          </a:p>
        </p:txBody>
      </p:sp>
    </p:spTree>
    <p:extLst>
      <p:ext uri="{BB962C8B-B14F-4D97-AF65-F5344CB8AC3E}">
        <p14:creationId xmlns:p14="http://schemas.microsoft.com/office/powerpoint/2010/main" val="958437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all do this daily, right? </a:t>
            </a:r>
            <a:endParaRPr lang="en-US" dirty="0"/>
          </a:p>
        </p:txBody>
      </p:sp>
      <p:sp>
        <p:nvSpPr>
          <p:cNvPr id="4" name="Slide Number Placeholder 3"/>
          <p:cNvSpPr>
            <a:spLocks noGrp="1"/>
          </p:cNvSpPr>
          <p:nvPr>
            <p:ph type="sldNum" sz="quarter" idx="10"/>
          </p:nvPr>
        </p:nvSpPr>
        <p:spPr/>
        <p:txBody>
          <a:bodyPr/>
          <a:lstStyle/>
          <a:p>
            <a:fld id="{B689E806-186D-2B42-BBF4-4F4B5FF33C57}" type="slidenum">
              <a:rPr lang="en-US" smtClean="0"/>
              <a:t>11</a:t>
            </a:fld>
            <a:endParaRPr lang="en-US" dirty="0"/>
          </a:p>
        </p:txBody>
      </p:sp>
    </p:spTree>
    <p:extLst>
      <p:ext uri="{BB962C8B-B14F-4D97-AF65-F5344CB8AC3E}">
        <p14:creationId xmlns:p14="http://schemas.microsoft.com/office/powerpoint/2010/main" val="958437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all do this daily, right? </a:t>
            </a:r>
            <a:endParaRPr lang="en-US" dirty="0"/>
          </a:p>
        </p:txBody>
      </p:sp>
      <p:sp>
        <p:nvSpPr>
          <p:cNvPr id="4" name="Slide Number Placeholder 3"/>
          <p:cNvSpPr>
            <a:spLocks noGrp="1"/>
          </p:cNvSpPr>
          <p:nvPr>
            <p:ph type="sldNum" sz="quarter" idx="10"/>
          </p:nvPr>
        </p:nvSpPr>
        <p:spPr/>
        <p:txBody>
          <a:bodyPr/>
          <a:lstStyle/>
          <a:p>
            <a:fld id="{B689E806-186D-2B42-BBF4-4F4B5FF33C57}" type="slidenum">
              <a:rPr lang="en-US" smtClean="0"/>
              <a:t>12</a:t>
            </a:fld>
            <a:endParaRPr lang="en-US" dirty="0"/>
          </a:p>
        </p:txBody>
      </p:sp>
    </p:spTree>
    <p:extLst>
      <p:ext uri="{BB962C8B-B14F-4D97-AF65-F5344CB8AC3E}">
        <p14:creationId xmlns:p14="http://schemas.microsoft.com/office/powerpoint/2010/main" val="958437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all do this daily, right? </a:t>
            </a:r>
            <a:endParaRPr lang="en-US" dirty="0"/>
          </a:p>
        </p:txBody>
      </p:sp>
      <p:sp>
        <p:nvSpPr>
          <p:cNvPr id="4" name="Slide Number Placeholder 3"/>
          <p:cNvSpPr>
            <a:spLocks noGrp="1"/>
          </p:cNvSpPr>
          <p:nvPr>
            <p:ph type="sldNum" sz="quarter" idx="10"/>
          </p:nvPr>
        </p:nvSpPr>
        <p:spPr/>
        <p:txBody>
          <a:bodyPr/>
          <a:lstStyle/>
          <a:p>
            <a:fld id="{B689E806-186D-2B42-BBF4-4F4B5FF33C57}" type="slidenum">
              <a:rPr lang="en-US" smtClean="0"/>
              <a:t>13</a:t>
            </a:fld>
            <a:endParaRPr lang="en-US" dirty="0"/>
          </a:p>
        </p:txBody>
      </p:sp>
    </p:spTree>
    <p:extLst>
      <p:ext uri="{BB962C8B-B14F-4D97-AF65-F5344CB8AC3E}">
        <p14:creationId xmlns:p14="http://schemas.microsoft.com/office/powerpoint/2010/main" val="958437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4" name="Date Placeholder 3"/>
          <p:cNvSpPr>
            <a:spLocks noGrp="1"/>
          </p:cNvSpPr>
          <p:nvPr>
            <p:ph type="dt" sz="half" idx="10"/>
          </p:nvPr>
        </p:nvSpPr>
        <p:spPr/>
        <p:txBody>
          <a:bodyPr/>
          <a:lstStyle/>
          <a:p>
            <a:fld id="{90B2C364-1E3E-A84D-A681-4F3670C5FE0E}" type="datetimeFigureOut">
              <a:rPr lang="en-US" smtClean="0">
                <a:solidFill>
                  <a:srgbClr val="564B3C"/>
                </a:solidFill>
              </a:rPr>
              <a:pPr/>
              <a:t>3/1/2018</a:t>
            </a:fld>
            <a:endParaRPr lang="en-US" dirty="0">
              <a:solidFill>
                <a:srgbClr val="564B3C"/>
              </a:solidFill>
            </a:endParaRPr>
          </a:p>
        </p:txBody>
      </p:sp>
      <p:sp>
        <p:nvSpPr>
          <p:cNvPr id="5" name="Footer Placeholder 4"/>
          <p:cNvSpPr>
            <a:spLocks noGrp="1"/>
          </p:cNvSpPr>
          <p:nvPr>
            <p:ph type="ftr" sz="quarter" idx="11"/>
          </p:nvPr>
        </p:nvSpPr>
        <p:spPr/>
        <p:txBody>
          <a:bodyPr/>
          <a:lstStyle/>
          <a:p>
            <a:endParaRPr lang="en-US" dirty="0">
              <a:solidFill>
                <a:srgbClr val="564B3C"/>
              </a:solidFill>
            </a:endParaRPr>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FA84A37A-AFC2-4A01-80A1-FC20F2C0D5BB}" type="slidenum">
              <a:rPr lang="en-US" smtClean="0">
                <a:solidFill>
                  <a:srgbClr val="93A299">
                    <a:lumMod val="50000"/>
                  </a:srgbClr>
                </a:solidFill>
              </a:rPr>
              <a:pPr/>
              <a:t>‹#›</a:t>
            </a:fld>
            <a:endParaRPr lang="en-US" dirty="0">
              <a:solidFill>
                <a:srgbClr val="93A299">
                  <a:lumMod val="50000"/>
                </a:srgbClr>
              </a:solidFill>
            </a:endParaRPr>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357357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B2C364-1E3E-A84D-A681-4F3670C5FE0E}" type="datetimeFigureOut">
              <a:rPr lang="en-US" smtClean="0">
                <a:solidFill>
                  <a:srgbClr val="564B3C"/>
                </a:solidFill>
              </a:rPr>
              <a:pPr/>
              <a:t>3/1/2018</a:t>
            </a:fld>
            <a:endParaRPr lang="en-US" dirty="0">
              <a:solidFill>
                <a:srgbClr val="564B3C"/>
              </a:solidFill>
            </a:endParaRPr>
          </a:p>
        </p:txBody>
      </p:sp>
      <p:sp>
        <p:nvSpPr>
          <p:cNvPr id="5" name="Footer Placeholder 4"/>
          <p:cNvSpPr>
            <a:spLocks noGrp="1"/>
          </p:cNvSpPr>
          <p:nvPr>
            <p:ph type="ftr" sz="quarter" idx="11"/>
          </p:nvPr>
        </p:nvSpPr>
        <p:spPr/>
        <p:txBody>
          <a:bodyPr/>
          <a:lstStyle/>
          <a:p>
            <a:endParaRPr lang="en-US" dirty="0">
              <a:solidFill>
                <a:srgbClr val="564B3C"/>
              </a:solidFill>
            </a:endParaRPr>
          </a:p>
        </p:txBody>
      </p:sp>
      <p:sp>
        <p:nvSpPr>
          <p:cNvPr id="6" name="Slide Number Placeholder 5"/>
          <p:cNvSpPr>
            <a:spLocks noGrp="1"/>
          </p:cNvSpPr>
          <p:nvPr>
            <p:ph type="sldNum" sz="quarter" idx="12"/>
          </p:nvPr>
        </p:nvSpPr>
        <p:spPr/>
        <p:txBody>
          <a:bodyPr/>
          <a:lstStyle/>
          <a:p>
            <a:fld id="{0F9A9ECF-B71F-2640-915F-DB86E77F69F0}" type="slidenum">
              <a:rPr lang="en-US" smtClean="0">
                <a:solidFill>
                  <a:srgbClr val="564B3C"/>
                </a:solidFill>
              </a:rPr>
              <a:pPr/>
              <a:t>‹#›</a:t>
            </a:fld>
            <a:endParaRPr lang="en-US" dirty="0">
              <a:solidFill>
                <a:srgbClr val="564B3C"/>
              </a:solidFill>
            </a:endParaRPr>
          </a:p>
        </p:txBody>
      </p:sp>
    </p:spTree>
    <p:extLst>
      <p:ext uri="{BB962C8B-B14F-4D97-AF65-F5344CB8AC3E}">
        <p14:creationId xmlns:p14="http://schemas.microsoft.com/office/powerpoint/2010/main" val="1446994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Trebuchet MS" panose="020B0603020202020204" pitchFamily="34" charset="0"/>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0B2C364-1E3E-A84D-A681-4F3670C5FE0E}" type="datetimeFigureOut">
              <a:rPr lang="en-US" smtClean="0">
                <a:solidFill>
                  <a:srgbClr val="564B3C"/>
                </a:solidFill>
              </a:rPr>
              <a:pPr/>
              <a:t>3/1/2018</a:t>
            </a:fld>
            <a:endParaRPr lang="en-US" dirty="0">
              <a:solidFill>
                <a:srgbClr val="564B3C"/>
              </a:solidFill>
            </a:endParaRPr>
          </a:p>
        </p:txBody>
      </p:sp>
      <p:sp>
        <p:nvSpPr>
          <p:cNvPr id="5" name="Footer Placeholder 4"/>
          <p:cNvSpPr>
            <a:spLocks noGrp="1"/>
          </p:cNvSpPr>
          <p:nvPr>
            <p:ph type="ftr" sz="quarter" idx="11"/>
          </p:nvPr>
        </p:nvSpPr>
        <p:spPr/>
        <p:txBody>
          <a:bodyPr/>
          <a:lstStyle/>
          <a:p>
            <a:endParaRPr lang="en-US" dirty="0">
              <a:solidFill>
                <a:srgbClr val="564B3C"/>
              </a:solidFill>
            </a:endParaRPr>
          </a:p>
        </p:txBody>
      </p:sp>
      <p:sp>
        <p:nvSpPr>
          <p:cNvPr id="6" name="Slide Number Placeholder 5"/>
          <p:cNvSpPr>
            <a:spLocks noGrp="1"/>
          </p:cNvSpPr>
          <p:nvPr>
            <p:ph type="sldNum" sz="quarter" idx="12"/>
          </p:nvPr>
        </p:nvSpPr>
        <p:spPr/>
        <p:txBody>
          <a:bodyPr/>
          <a:lstStyle/>
          <a:p>
            <a:fld id="{0F9A9ECF-B71F-2640-915F-DB86E77F69F0}" type="slidenum">
              <a:rPr lang="en-US" smtClean="0">
                <a:solidFill>
                  <a:srgbClr val="564B3C"/>
                </a:solidFill>
              </a:rPr>
              <a:pPr/>
              <a:t>‹#›</a:t>
            </a:fld>
            <a:endParaRPr lang="en-US" dirty="0">
              <a:solidFill>
                <a:srgbClr val="564B3C"/>
              </a:solidFill>
            </a:endParaRPr>
          </a:p>
        </p:txBody>
      </p:sp>
    </p:spTree>
    <p:extLst>
      <p:ext uri="{BB962C8B-B14F-4D97-AF65-F5344CB8AC3E}">
        <p14:creationId xmlns:p14="http://schemas.microsoft.com/office/powerpoint/2010/main" val="3722411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0B2C364-1E3E-A84D-A681-4F3670C5FE0E}" type="datetimeFigureOut">
              <a:rPr lang="en-US" smtClean="0"/>
              <a:t>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B2C364-1E3E-A84D-A681-4F3670C5FE0E}" type="datetimeFigureOut">
              <a:rPr lang="en-US" smtClean="0"/>
              <a:t>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9A9ECF-B71F-2640-915F-DB86E77F69F0}" type="slidenum">
              <a:rPr lang="en-US" smtClean="0"/>
              <a:t>‹#›</a:t>
            </a:fld>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B2C364-1E3E-A84D-A681-4F3670C5FE0E}" type="datetimeFigureOut">
              <a:rPr lang="en-US" smtClean="0"/>
              <a:t>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9A9ECF-B71F-2640-915F-DB86E77F69F0}" type="slidenum">
              <a:rPr lang="en-US" smtClean="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90B2C364-1E3E-A84D-A681-4F3670C5FE0E}" type="datetimeFigureOut">
              <a:rPr lang="en-US" smtClean="0"/>
              <a:t>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9A9ECF-B71F-2640-915F-DB86E77F69F0}" type="slidenum">
              <a:rPr lang="en-US" smtClean="0"/>
              <a:t>‹#›</a:t>
            </a:fld>
            <a:endParaRPr lang="en-US" dirty="0"/>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0B2C364-1E3E-A84D-A681-4F3670C5FE0E}" type="datetimeFigureOut">
              <a:rPr lang="en-US" smtClean="0"/>
              <a:t>3/1/2018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F9A9ECF-B71F-2640-915F-DB86E77F69F0}"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B2C364-1E3E-A84D-A681-4F3670C5FE0E}" type="datetimeFigureOut">
              <a:rPr lang="en-US" smtClean="0"/>
              <a:t>3/1/2018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F9A9ECF-B71F-2640-915F-DB86E77F69F0}" type="slidenum">
              <a:rPr lang="en-US" smtClean="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Date Placeholder 1"/>
          <p:cNvSpPr>
            <a:spLocks noGrp="1"/>
          </p:cNvSpPr>
          <p:nvPr>
            <p:ph type="dt" sz="half" idx="10"/>
          </p:nvPr>
        </p:nvSpPr>
        <p:spPr/>
        <p:txBody>
          <a:bodyPr/>
          <a:lstStyle/>
          <a:p>
            <a:fld id="{90B2C364-1E3E-A84D-A681-4F3670C5FE0E}" type="datetimeFigureOut">
              <a:rPr lang="en-US" smtClean="0"/>
              <a:t>3/1/2018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F9A9ECF-B71F-2640-915F-DB86E77F69F0}" type="slidenum">
              <a:rPr lang="en-US" smtClean="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90B2C364-1E3E-A84D-A681-4F3670C5FE0E}" type="datetimeFigureOut">
              <a:rPr lang="en-US" smtClean="0"/>
              <a:t>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dirty="0"/>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B2C364-1E3E-A84D-A681-4F3670C5FE0E}" type="datetimeFigureOut">
              <a:rPr lang="en-US" smtClean="0">
                <a:solidFill>
                  <a:srgbClr val="564B3C"/>
                </a:solidFill>
              </a:rPr>
              <a:pPr/>
              <a:t>3/1/2018</a:t>
            </a:fld>
            <a:endParaRPr lang="en-US" dirty="0">
              <a:solidFill>
                <a:srgbClr val="564B3C"/>
              </a:solidFill>
            </a:endParaRPr>
          </a:p>
        </p:txBody>
      </p:sp>
      <p:sp>
        <p:nvSpPr>
          <p:cNvPr id="5" name="Footer Placeholder 4"/>
          <p:cNvSpPr>
            <a:spLocks noGrp="1"/>
          </p:cNvSpPr>
          <p:nvPr>
            <p:ph type="ftr" sz="quarter" idx="11"/>
          </p:nvPr>
        </p:nvSpPr>
        <p:spPr/>
        <p:txBody>
          <a:bodyPr/>
          <a:lstStyle/>
          <a:p>
            <a:endParaRPr lang="en-US" dirty="0">
              <a:solidFill>
                <a:srgbClr val="564B3C"/>
              </a:solidFill>
            </a:endParaRPr>
          </a:p>
        </p:txBody>
      </p:sp>
      <p:sp>
        <p:nvSpPr>
          <p:cNvPr id="6" name="Slide Number Placeholder 5"/>
          <p:cNvSpPr>
            <a:spLocks noGrp="1"/>
          </p:cNvSpPr>
          <p:nvPr>
            <p:ph type="sldNum" sz="quarter" idx="12"/>
          </p:nvPr>
        </p:nvSpPr>
        <p:spPr/>
        <p:txBody>
          <a:bodyPr/>
          <a:lstStyle/>
          <a:p>
            <a:fld id="{0F9A9ECF-B71F-2640-915F-DB86E77F69F0}" type="slidenum">
              <a:rPr lang="en-US" smtClean="0">
                <a:solidFill>
                  <a:srgbClr val="564B3C"/>
                </a:solidFill>
              </a:rPr>
              <a:pPr/>
              <a:t>‹#›</a:t>
            </a:fld>
            <a:endParaRPr lang="en-US" dirty="0">
              <a:solidFill>
                <a:srgbClr val="564B3C"/>
              </a:solidFill>
            </a:endParaRPr>
          </a:p>
        </p:txBody>
      </p:sp>
    </p:spTree>
    <p:extLst>
      <p:ext uri="{BB962C8B-B14F-4D97-AF65-F5344CB8AC3E}">
        <p14:creationId xmlns:p14="http://schemas.microsoft.com/office/powerpoint/2010/main" val="8820094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B2C364-1E3E-A84D-A681-4F3670C5FE0E}" type="datetimeFigureOut">
              <a:rPr lang="en-US" smtClean="0"/>
              <a:t>3/1/2018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9A9ECF-B71F-2640-915F-DB86E77F69F0}" type="slidenum">
              <a:rPr lang="en-US" smtClean="0"/>
              <a:t>‹#›</a:t>
            </a:fld>
            <a:endParaRPr lang="en-US" dirty="0"/>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B2C364-1E3E-A84D-A681-4F3670C5FE0E}" type="datetimeFigureOut">
              <a:rPr lang="en-US" smtClean="0"/>
              <a:t>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9A9ECF-B71F-2640-915F-DB86E77F69F0}" type="slidenum">
              <a:rPr lang="en-US" smtClean="0"/>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p>
            <a:fld id="{90B2C364-1E3E-A84D-A681-4F3670C5FE0E}" type="datetimeFigureOut">
              <a:rPr lang="en-US" smtClean="0"/>
              <a:t>3/1/2018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9A9ECF-B71F-2640-915F-DB86E77F69F0}" type="slidenum">
              <a:rPr lang="en-US" smtClean="0"/>
              <a:t>‹#›</a:t>
            </a:fld>
            <a:endParaRPr lang="en-US" dirty="0"/>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4" name="Date Placeholder 3"/>
          <p:cNvSpPr>
            <a:spLocks noGrp="1"/>
          </p:cNvSpPr>
          <p:nvPr>
            <p:ph type="dt" sz="half" idx="10"/>
          </p:nvPr>
        </p:nvSpPr>
        <p:spPr/>
        <p:txBody>
          <a:bodyPr/>
          <a:lstStyle/>
          <a:p>
            <a:fld id="{90B2C364-1E3E-A84D-A681-4F3670C5FE0E}" type="datetimeFigureOut">
              <a:rPr lang="en-US" smtClean="0">
                <a:solidFill>
                  <a:srgbClr val="564B3C"/>
                </a:solidFill>
              </a:rPr>
              <a:pPr/>
              <a:t>3/1/2018</a:t>
            </a:fld>
            <a:endParaRPr lang="en-US" dirty="0">
              <a:solidFill>
                <a:srgbClr val="564B3C"/>
              </a:solidFill>
            </a:endParaRPr>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5" name="Footer Placeholder 4"/>
          <p:cNvSpPr>
            <a:spLocks noGrp="1"/>
          </p:cNvSpPr>
          <p:nvPr>
            <p:ph type="ftr" sz="quarter" idx="11"/>
          </p:nvPr>
        </p:nvSpPr>
        <p:spPr/>
        <p:txBody>
          <a:bodyPr/>
          <a:lstStyle/>
          <a:p>
            <a:endParaRPr lang="en-US" dirty="0">
              <a:solidFill>
                <a:srgbClr val="564B3C"/>
              </a:solidFill>
            </a:endParaRPr>
          </a:p>
        </p:txBody>
      </p:sp>
      <p:sp>
        <p:nvSpPr>
          <p:cNvPr id="6" name="Slide Number Placeholder 5"/>
          <p:cNvSpPr>
            <a:spLocks noGrp="1"/>
          </p:cNvSpPr>
          <p:nvPr>
            <p:ph type="sldNum" sz="quarter" idx="12"/>
          </p:nvPr>
        </p:nvSpPr>
        <p:spPr/>
        <p:txBody>
          <a:bodyPr/>
          <a:lstStyle/>
          <a:p>
            <a:fld id="{0F9A9ECF-B71F-2640-915F-DB86E77F69F0}" type="slidenum">
              <a:rPr lang="en-US" smtClean="0">
                <a:solidFill>
                  <a:srgbClr val="564B3C"/>
                </a:solidFill>
              </a:rPr>
              <a:pPr/>
              <a:t>‹#›</a:t>
            </a:fld>
            <a:endParaRPr lang="en-US" dirty="0">
              <a:solidFill>
                <a:srgbClr val="564B3C"/>
              </a:solidFill>
            </a:endParaRPr>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Trebuchet MS" panose="020B0603020202020204" pitchFamily="34" charset="0"/>
                <a:ea typeface="+mj-ea"/>
                <a:cs typeface="+mj-cs"/>
              </a:defRPr>
            </a:lvl1pPr>
          </a:lstStyle>
          <a:p>
            <a:r>
              <a:rPr lang="en-US" dirty="0"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Tree>
    <p:extLst>
      <p:ext uri="{BB962C8B-B14F-4D97-AF65-F5344CB8AC3E}">
        <p14:creationId xmlns:p14="http://schemas.microsoft.com/office/powerpoint/2010/main" val="261645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0B2C364-1E3E-A84D-A681-4F3670C5FE0E}" type="datetimeFigureOut">
              <a:rPr lang="en-US" smtClean="0">
                <a:solidFill>
                  <a:srgbClr val="564B3C"/>
                </a:solidFill>
              </a:rPr>
              <a:pPr/>
              <a:t>3/1/2018</a:t>
            </a:fld>
            <a:endParaRPr lang="en-US" dirty="0">
              <a:solidFill>
                <a:srgbClr val="564B3C"/>
              </a:solidFill>
            </a:endParaRPr>
          </a:p>
        </p:txBody>
      </p:sp>
      <p:sp>
        <p:nvSpPr>
          <p:cNvPr id="6" name="Footer Placeholder 5"/>
          <p:cNvSpPr>
            <a:spLocks noGrp="1"/>
          </p:cNvSpPr>
          <p:nvPr>
            <p:ph type="ftr" sz="quarter" idx="11"/>
          </p:nvPr>
        </p:nvSpPr>
        <p:spPr/>
        <p:txBody>
          <a:bodyPr/>
          <a:lstStyle/>
          <a:p>
            <a:endParaRPr lang="en-US" dirty="0">
              <a:solidFill>
                <a:srgbClr val="564B3C"/>
              </a:solidFill>
            </a:endParaRPr>
          </a:p>
        </p:txBody>
      </p:sp>
      <p:sp>
        <p:nvSpPr>
          <p:cNvPr id="7" name="Slide Number Placeholder 6"/>
          <p:cNvSpPr>
            <a:spLocks noGrp="1"/>
          </p:cNvSpPr>
          <p:nvPr>
            <p:ph type="sldNum" sz="quarter" idx="12"/>
          </p:nvPr>
        </p:nvSpPr>
        <p:spPr/>
        <p:txBody>
          <a:bodyPr/>
          <a:lstStyle/>
          <a:p>
            <a:fld id="{0F9A9ECF-B71F-2640-915F-DB86E77F69F0}" type="slidenum">
              <a:rPr lang="en-US" smtClean="0">
                <a:solidFill>
                  <a:srgbClr val="564B3C"/>
                </a:solidFill>
              </a:rPr>
              <a:pPr/>
              <a:t>‹#›</a:t>
            </a:fld>
            <a:endParaRPr lang="en-US" dirty="0">
              <a:solidFill>
                <a:srgbClr val="564B3C"/>
              </a:solidFill>
            </a:endParaRPr>
          </a:p>
        </p:txBody>
      </p:sp>
    </p:spTree>
    <p:extLst>
      <p:ext uri="{BB962C8B-B14F-4D97-AF65-F5344CB8AC3E}">
        <p14:creationId xmlns:p14="http://schemas.microsoft.com/office/powerpoint/2010/main" val="20100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0B2C364-1E3E-A84D-A681-4F3670C5FE0E}" type="datetimeFigureOut">
              <a:rPr lang="en-US" smtClean="0">
                <a:solidFill>
                  <a:srgbClr val="564B3C"/>
                </a:solidFill>
              </a:rPr>
              <a:pPr/>
              <a:t>3/1/2018</a:t>
            </a:fld>
            <a:endParaRPr lang="en-US" dirty="0">
              <a:solidFill>
                <a:srgbClr val="564B3C"/>
              </a:solidFill>
            </a:endParaRPr>
          </a:p>
        </p:txBody>
      </p:sp>
      <p:sp>
        <p:nvSpPr>
          <p:cNvPr id="8" name="Footer Placeholder 7"/>
          <p:cNvSpPr>
            <a:spLocks noGrp="1"/>
          </p:cNvSpPr>
          <p:nvPr>
            <p:ph type="ftr" sz="quarter" idx="11"/>
          </p:nvPr>
        </p:nvSpPr>
        <p:spPr/>
        <p:txBody>
          <a:bodyPr/>
          <a:lstStyle/>
          <a:p>
            <a:endParaRPr lang="en-US" dirty="0">
              <a:solidFill>
                <a:srgbClr val="564B3C"/>
              </a:solidFill>
            </a:endParaRPr>
          </a:p>
        </p:txBody>
      </p:sp>
      <p:sp>
        <p:nvSpPr>
          <p:cNvPr id="9" name="Slide Number Placeholder 8"/>
          <p:cNvSpPr>
            <a:spLocks noGrp="1"/>
          </p:cNvSpPr>
          <p:nvPr>
            <p:ph type="sldNum" sz="quarter" idx="12"/>
          </p:nvPr>
        </p:nvSpPr>
        <p:spPr/>
        <p:txBody>
          <a:bodyPr/>
          <a:lstStyle/>
          <a:p>
            <a:fld id="{0F9A9ECF-B71F-2640-915F-DB86E77F69F0}" type="slidenum">
              <a:rPr lang="en-US" smtClean="0">
                <a:solidFill>
                  <a:srgbClr val="564B3C"/>
                </a:solidFill>
              </a:rPr>
              <a:pPr/>
              <a:t>‹#›</a:t>
            </a:fld>
            <a:endParaRPr lang="en-US" dirty="0">
              <a:solidFill>
                <a:srgbClr val="564B3C"/>
              </a:solidFill>
            </a:endParaRPr>
          </a:p>
        </p:txBody>
      </p:sp>
    </p:spTree>
    <p:extLst>
      <p:ext uri="{BB962C8B-B14F-4D97-AF65-F5344CB8AC3E}">
        <p14:creationId xmlns:p14="http://schemas.microsoft.com/office/powerpoint/2010/main" val="1427496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B2C364-1E3E-A84D-A681-4F3670C5FE0E}" type="datetimeFigureOut">
              <a:rPr lang="en-US" smtClean="0">
                <a:solidFill>
                  <a:srgbClr val="564B3C"/>
                </a:solidFill>
              </a:rPr>
              <a:pPr/>
              <a:t>3/1/2018</a:t>
            </a:fld>
            <a:endParaRPr lang="en-US" dirty="0">
              <a:solidFill>
                <a:srgbClr val="564B3C"/>
              </a:solidFill>
            </a:endParaRPr>
          </a:p>
        </p:txBody>
      </p:sp>
      <p:sp>
        <p:nvSpPr>
          <p:cNvPr id="4" name="Footer Placeholder 3"/>
          <p:cNvSpPr>
            <a:spLocks noGrp="1"/>
          </p:cNvSpPr>
          <p:nvPr>
            <p:ph type="ftr" sz="quarter" idx="11"/>
          </p:nvPr>
        </p:nvSpPr>
        <p:spPr/>
        <p:txBody>
          <a:bodyPr/>
          <a:lstStyle/>
          <a:p>
            <a:endParaRPr lang="en-US" dirty="0">
              <a:solidFill>
                <a:srgbClr val="564B3C"/>
              </a:solidFill>
            </a:endParaRPr>
          </a:p>
        </p:txBody>
      </p:sp>
      <p:sp>
        <p:nvSpPr>
          <p:cNvPr id="5" name="Slide Number Placeholder 4"/>
          <p:cNvSpPr>
            <a:spLocks noGrp="1"/>
          </p:cNvSpPr>
          <p:nvPr>
            <p:ph type="sldNum" sz="quarter" idx="12"/>
          </p:nvPr>
        </p:nvSpPr>
        <p:spPr/>
        <p:txBody>
          <a:bodyPr/>
          <a:lstStyle/>
          <a:p>
            <a:fld id="{0F9A9ECF-B71F-2640-915F-DB86E77F69F0}" type="slidenum">
              <a:rPr lang="en-US" smtClean="0">
                <a:solidFill>
                  <a:srgbClr val="564B3C"/>
                </a:solidFill>
              </a:rPr>
              <a:pPr/>
              <a:t>‹#›</a:t>
            </a:fld>
            <a:endParaRPr lang="en-US" dirty="0">
              <a:solidFill>
                <a:srgbClr val="564B3C"/>
              </a:solidFill>
            </a:endParaRPr>
          </a:p>
        </p:txBody>
      </p:sp>
    </p:spTree>
    <p:extLst>
      <p:ext uri="{BB962C8B-B14F-4D97-AF65-F5344CB8AC3E}">
        <p14:creationId xmlns:p14="http://schemas.microsoft.com/office/powerpoint/2010/main" val="3500720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2" name="Date Placeholder 1"/>
          <p:cNvSpPr>
            <a:spLocks noGrp="1"/>
          </p:cNvSpPr>
          <p:nvPr>
            <p:ph type="dt" sz="half" idx="10"/>
          </p:nvPr>
        </p:nvSpPr>
        <p:spPr/>
        <p:txBody>
          <a:bodyPr/>
          <a:lstStyle/>
          <a:p>
            <a:fld id="{90B2C364-1E3E-A84D-A681-4F3670C5FE0E}" type="datetimeFigureOut">
              <a:rPr lang="en-US" smtClean="0">
                <a:solidFill>
                  <a:srgbClr val="564B3C"/>
                </a:solidFill>
              </a:rPr>
              <a:pPr/>
              <a:t>3/1/2018</a:t>
            </a:fld>
            <a:endParaRPr lang="en-US" dirty="0">
              <a:solidFill>
                <a:srgbClr val="564B3C"/>
              </a:solidFill>
            </a:endParaRPr>
          </a:p>
        </p:txBody>
      </p:sp>
      <p:sp>
        <p:nvSpPr>
          <p:cNvPr id="3" name="Footer Placeholder 2"/>
          <p:cNvSpPr>
            <a:spLocks noGrp="1"/>
          </p:cNvSpPr>
          <p:nvPr>
            <p:ph type="ftr" sz="quarter" idx="11"/>
          </p:nvPr>
        </p:nvSpPr>
        <p:spPr/>
        <p:txBody>
          <a:bodyPr/>
          <a:lstStyle/>
          <a:p>
            <a:endParaRPr lang="en-US" dirty="0">
              <a:solidFill>
                <a:srgbClr val="564B3C"/>
              </a:solidFill>
            </a:endParaRPr>
          </a:p>
        </p:txBody>
      </p:sp>
      <p:sp>
        <p:nvSpPr>
          <p:cNvPr id="4" name="Slide Number Placeholder 3"/>
          <p:cNvSpPr>
            <a:spLocks noGrp="1"/>
          </p:cNvSpPr>
          <p:nvPr>
            <p:ph type="sldNum" sz="quarter" idx="12"/>
          </p:nvPr>
        </p:nvSpPr>
        <p:spPr/>
        <p:txBody>
          <a:bodyPr/>
          <a:lstStyle/>
          <a:p>
            <a:fld id="{0F9A9ECF-B71F-2640-915F-DB86E77F69F0}" type="slidenum">
              <a:rPr lang="en-US" smtClean="0">
                <a:solidFill>
                  <a:srgbClr val="564B3C"/>
                </a:solidFill>
              </a:rPr>
              <a:pPr/>
              <a:t>‹#›</a:t>
            </a:fld>
            <a:endParaRPr lang="en-US" dirty="0">
              <a:solidFill>
                <a:srgbClr val="564B3C"/>
              </a:solidFill>
            </a:endParaRPr>
          </a:p>
        </p:txBody>
      </p:sp>
    </p:spTree>
    <p:extLst>
      <p:ext uri="{BB962C8B-B14F-4D97-AF65-F5344CB8AC3E}">
        <p14:creationId xmlns:p14="http://schemas.microsoft.com/office/powerpoint/2010/main" val="1757259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0B2C364-1E3E-A84D-A681-4F3670C5FE0E}" type="datetimeFigureOut">
              <a:rPr lang="en-US" smtClean="0">
                <a:solidFill>
                  <a:srgbClr val="564B3C"/>
                </a:solidFill>
              </a:rPr>
              <a:pPr/>
              <a:t>3/1/2018</a:t>
            </a:fld>
            <a:endParaRPr lang="en-US" dirty="0">
              <a:solidFill>
                <a:srgbClr val="564B3C"/>
              </a:solidFill>
            </a:endParaRPr>
          </a:p>
        </p:txBody>
      </p:sp>
      <p:sp>
        <p:nvSpPr>
          <p:cNvPr id="6" name="Footer Placeholder 5"/>
          <p:cNvSpPr>
            <a:spLocks noGrp="1"/>
          </p:cNvSpPr>
          <p:nvPr>
            <p:ph type="ftr" sz="quarter" idx="11"/>
          </p:nvPr>
        </p:nvSpPr>
        <p:spPr/>
        <p:txBody>
          <a:bodyPr/>
          <a:lstStyle/>
          <a:p>
            <a:endParaRPr lang="en-US" dirty="0">
              <a:solidFill>
                <a:srgbClr val="564B3C"/>
              </a:solidFill>
            </a:endParaRPr>
          </a:p>
        </p:txBody>
      </p:sp>
      <p:sp>
        <p:nvSpPr>
          <p:cNvPr id="7" name="Slide Number Placeholder 6"/>
          <p:cNvSpPr>
            <a:spLocks noGrp="1"/>
          </p:cNvSpPr>
          <p:nvPr>
            <p:ph type="sldNum" sz="quarter" idx="12"/>
          </p:nvPr>
        </p:nvSpPr>
        <p:spPr/>
        <p:txBody>
          <a:bodyPr/>
          <a:lstStyle/>
          <a:p>
            <a:fld id="{FA84A37A-AFC2-4A01-80A1-FC20F2C0D5BB}" type="slidenum">
              <a:rPr lang="en-US" smtClean="0">
                <a:solidFill>
                  <a:srgbClr val="564B3C"/>
                </a:solidFill>
              </a:rPr>
              <a:pPr/>
              <a:t>‹#›</a:t>
            </a:fld>
            <a:endParaRPr lang="en-US" dirty="0">
              <a:solidFill>
                <a:srgbClr val="564B3C"/>
              </a:solidFill>
            </a:endParaRPr>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729473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5" name="Date Placeholder 4"/>
          <p:cNvSpPr>
            <a:spLocks noGrp="1"/>
          </p:cNvSpPr>
          <p:nvPr>
            <p:ph type="dt" sz="half" idx="10"/>
          </p:nvPr>
        </p:nvSpPr>
        <p:spPr/>
        <p:txBody>
          <a:bodyPr/>
          <a:lstStyle/>
          <a:p>
            <a:fld id="{90B2C364-1E3E-A84D-A681-4F3670C5FE0E}" type="datetimeFigureOut">
              <a:rPr lang="en-US" smtClean="0">
                <a:solidFill>
                  <a:srgbClr val="564B3C"/>
                </a:solidFill>
              </a:rPr>
              <a:pPr/>
              <a:t>3/1/2018</a:t>
            </a:fld>
            <a:endParaRPr lang="en-US" dirty="0">
              <a:solidFill>
                <a:srgbClr val="564B3C"/>
              </a:solidFill>
            </a:endParaRPr>
          </a:p>
        </p:txBody>
      </p:sp>
      <p:sp>
        <p:nvSpPr>
          <p:cNvPr id="7" name="Slide Number Placeholder 6"/>
          <p:cNvSpPr>
            <a:spLocks noGrp="1"/>
          </p:cNvSpPr>
          <p:nvPr>
            <p:ph type="sldNum" sz="quarter" idx="12"/>
          </p:nvPr>
        </p:nvSpPr>
        <p:spPr/>
        <p:txBody>
          <a:bodyPr/>
          <a:lstStyle/>
          <a:p>
            <a:fld id="{0F9A9ECF-B71F-2640-915F-DB86E77F69F0}" type="slidenum">
              <a:rPr lang="en-US" smtClean="0">
                <a:solidFill>
                  <a:srgbClr val="564B3C"/>
                </a:solidFill>
              </a:rPr>
              <a:pPr/>
              <a:t>‹#›</a:t>
            </a:fld>
            <a:endParaRPr lang="en-US" dirty="0">
              <a:solidFill>
                <a:srgbClr val="564B3C"/>
              </a:solidFill>
            </a:endParaRPr>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6" name="Footer Placeholder 5"/>
          <p:cNvSpPr>
            <a:spLocks noGrp="1"/>
          </p:cNvSpPr>
          <p:nvPr>
            <p:ph type="ftr" sz="quarter" idx="11"/>
          </p:nvPr>
        </p:nvSpPr>
        <p:spPr/>
        <p:txBody>
          <a:bodyPr/>
          <a:lstStyle/>
          <a:p>
            <a:endParaRPr lang="en-US" dirty="0">
              <a:solidFill>
                <a:srgbClr val="564B3C"/>
              </a:solidFill>
            </a:endParaRPr>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005073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latin typeface="Trebuchet MS" panose="020B0603020202020204" pitchFamily="34" charset="0"/>
              </a:defRPr>
            </a:lvl1pPr>
          </a:lstStyle>
          <a:p>
            <a:fld id="{90B2C364-1E3E-A84D-A681-4F3670C5FE0E}" type="datetimeFigureOut">
              <a:rPr lang="en-US" smtClean="0">
                <a:solidFill>
                  <a:srgbClr val="564B3C"/>
                </a:solidFill>
              </a:rPr>
              <a:pPr/>
              <a:t>3/1/2018</a:t>
            </a:fld>
            <a:endParaRPr lang="en-US" dirty="0">
              <a:solidFill>
                <a:srgbClr val="564B3C"/>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latin typeface="Trebuchet MS" panose="020B0603020202020204" pitchFamily="34" charset="0"/>
              </a:defRPr>
            </a:lvl1pPr>
          </a:lstStyle>
          <a:p>
            <a:endParaRPr lang="en-US" dirty="0">
              <a:solidFill>
                <a:srgbClr val="564B3C"/>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latin typeface="Trebuchet MS" panose="020B0603020202020204" pitchFamily="34" charset="0"/>
              </a:defRPr>
            </a:lvl1pPr>
          </a:lstStyle>
          <a:p>
            <a:fld id="{0F9A9ECF-B71F-2640-915F-DB86E77F69F0}" type="slidenum">
              <a:rPr lang="en-US" smtClean="0">
                <a:solidFill>
                  <a:srgbClr val="564B3C"/>
                </a:solidFill>
              </a:rPr>
              <a:pPr/>
              <a:t>‹#›</a:t>
            </a:fld>
            <a:endParaRPr lang="en-US" dirty="0">
              <a:solidFill>
                <a:srgbClr val="564B3C"/>
              </a:solidFill>
            </a:endParaRPr>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Trebuchet MS" panose="020B0603020202020204" pitchFamily="34" charset="0"/>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Trebuchet MS" panose="020B0603020202020204" pitchFamily="34" charset="0"/>
            </a:endParaRPr>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94206799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Trebuchet MS" panose="020B0603020202020204" pitchFamily="34" charset="0"/>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Trebuchet MS" panose="020B0603020202020204" pitchFamily="34" charset="0"/>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Trebuchet MS" panose="020B0603020202020204" pitchFamily="34" charset="0"/>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Trebuchet MS" panose="020B0603020202020204" pitchFamily="34" charset="0"/>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Trebuchet MS" panose="020B0603020202020204" pitchFamily="34" charset="0"/>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Trebuchet MS" panose="020B0603020202020204" pitchFamily="34" charset="0"/>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0B2C364-1E3E-A84D-A681-4F3670C5FE0E}" type="datetimeFigureOut">
              <a:rPr lang="en-US" smtClean="0">
                <a:solidFill>
                  <a:srgbClr val="564B3C"/>
                </a:solidFill>
              </a:rPr>
              <a:pPr/>
              <a:t>3/1/2018</a:t>
            </a:fld>
            <a:endParaRPr lang="en-US" dirty="0">
              <a:solidFill>
                <a:srgbClr val="564B3C"/>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dirty="0">
              <a:solidFill>
                <a:srgbClr val="564B3C"/>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0F9A9ECF-B71F-2640-915F-DB86E77F69F0}" type="slidenum">
              <a:rPr lang="en-US" smtClean="0">
                <a:solidFill>
                  <a:srgbClr val="564B3C"/>
                </a:solidFill>
              </a:rPr>
              <a:pPr/>
              <a:t>‹#›</a:t>
            </a:fld>
            <a:endParaRPr lang="en-US" dirty="0">
              <a:solidFill>
                <a:srgbClr val="564B3C"/>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37248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2432957"/>
            <a:ext cx="9144001" cy="4425043"/>
          </a:xfrm>
          <a:prstGeom prst="rect">
            <a:avLst/>
          </a:prstGeom>
          <a:gradFill>
            <a:gsLst>
              <a:gs pos="0">
                <a:schemeClr val="tx1">
                  <a:alpha val="0"/>
                </a:schemeClr>
              </a:gs>
              <a:gs pos="54000">
                <a:schemeClr val="tx1">
                  <a:alpha val="7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en-US" dirty="0">
              <a:solidFill>
                <a:prstClr val="white"/>
              </a:solidFill>
              <a:latin typeface="Calibri" panose="020F0502020204030204" pitchFamily="34" charset="0"/>
            </a:endParaRPr>
          </a:p>
        </p:txBody>
      </p:sp>
      <p:sp>
        <p:nvSpPr>
          <p:cNvPr id="5" name="Oval 4"/>
          <p:cNvSpPr/>
          <p:nvPr/>
        </p:nvSpPr>
        <p:spPr>
          <a:xfrm>
            <a:off x="2225972" y="889000"/>
            <a:ext cx="5029200" cy="5029200"/>
          </a:xfrm>
          <a:prstGeom prst="ellipse">
            <a:avLst/>
          </a:prstGeom>
          <a:solidFill>
            <a:srgbClr val="339966">
              <a:alpha val="86000"/>
            </a:srgbClr>
          </a:solidFill>
          <a:ln>
            <a:noFill/>
          </a:ln>
          <a:effectLst>
            <a:glow rad="63500">
              <a:schemeClr val="accent1">
                <a:satMod val="175000"/>
                <a:alpha val="40000"/>
              </a:schemeClr>
            </a:glow>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ndParaRPr>
          </a:p>
        </p:txBody>
      </p:sp>
      <p:sp>
        <p:nvSpPr>
          <p:cNvPr id="6" name="Title 1"/>
          <p:cNvSpPr txBox="1">
            <a:spLocks/>
          </p:cNvSpPr>
          <p:nvPr/>
        </p:nvSpPr>
        <p:spPr>
          <a:xfrm>
            <a:off x="2198259" y="2039067"/>
            <a:ext cx="5237008" cy="2070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3500" kern="1200" cap="all" baseline="0">
                <a:solidFill>
                  <a:schemeClr val="accent1">
                    <a:lumMod val="75000"/>
                  </a:schemeClr>
                </a:solidFill>
                <a:latin typeface="Trebuchet MS" panose="020B0603020202020204" pitchFamily="34" charset="0"/>
                <a:ea typeface="+mj-ea"/>
                <a:cs typeface="+mj-cs"/>
              </a:defRPr>
            </a:lvl1pPr>
          </a:lstStyle>
          <a:p>
            <a:r>
              <a:rPr lang="en-US" sz="480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
            </a:r>
            <a:br>
              <a:rPr lang="en-US" sz="480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br>
            <a:r>
              <a:rPr lang="en-US" sz="480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What does </a:t>
            </a:r>
          </a:p>
          <a:p>
            <a:r>
              <a:rPr lang="en-US" sz="480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detoxification </a:t>
            </a:r>
          </a:p>
          <a:p>
            <a:r>
              <a:rPr lang="en-US" sz="4800" cap="none"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actually mean?</a:t>
            </a:r>
            <a:endParaRPr lang="en-US" sz="4800" cap="none"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Tree>
    <p:extLst>
      <p:ext uri="{BB962C8B-B14F-4D97-AF65-F5344CB8AC3E}">
        <p14:creationId xmlns:p14="http://schemas.microsoft.com/office/powerpoint/2010/main" val="42323745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338328"/>
            <a:ext cx="8229600" cy="1252728"/>
          </a:xfrm>
        </p:spPr>
        <p:txBody>
          <a:bodyPr>
            <a:normAutofit/>
          </a:bodyPr>
          <a:lstStyle/>
          <a:p>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Reasons For Detoxing &amp; Cleansing</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
        <p:nvSpPr>
          <p:cNvPr id="4" name="Content Placeholder 2"/>
          <p:cNvSpPr>
            <a:spLocks noGrp="1"/>
          </p:cNvSpPr>
          <p:nvPr>
            <p:ph idx="1"/>
          </p:nvPr>
        </p:nvSpPr>
        <p:spPr>
          <a:xfrm>
            <a:off x="457200" y="2672979"/>
            <a:ext cx="4170218" cy="3515386"/>
          </a:xfrm>
        </p:spPr>
        <p:txBody>
          <a:bodyPr>
            <a:normAutofit/>
          </a:bodyPr>
          <a:lstStyle/>
          <a:p>
            <a:r>
              <a:rPr lang="en-US" dirty="0" smtClean="0">
                <a:solidFill>
                  <a:schemeClr val="tx1">
                    <a:lumMod val="95000"/>
                    <a:lumOff val="5000"/>
                  </a:schemeClr>
                </a:solidFill>
                <a:latin typeface="Calibri" panose="020F0502020204030204" pitchFamily="34" charset="0"/>
              </a:rPr>
              <a:t>Remove Toxins from the Body	</a:t>
            </a:r>
          </a:p>
          <a:p>
            <a:endParaRPr lang="en-US" dirty="0" smtClean="0">
              <a:solidFill>
                <a:schemeClr val="tx1">
                  <a:lumMod val="95000"/>
                  <a:lumOff val="5000"/>
                </a:schemeClr>
              </a:solidFill>
              <a:latin typeface="Calibri" panose="020F0502020204030204" pitchFamily="34" charset="0"/>
            </a:endParaRPr>
          </a:p>
          <a:p>
            <a:r>
              <a:rPr lang="en-US" dirty="0" smtClean="0">
                <a:solidFill>
                  <a:schemeClr val="tx1">
                    <a:lumMod val="95000"/>
                    <a:lumOff val="5000"/>
                  </a:schemeClr>
                </a:solidFill>
                <a:latin typeface="Calibri" panose="020F0502020204030204" pitchFamily="34" charset="0"/>
              </a:rPr>
              <a:t>Prevent Chronic Disease</a:t>
            </a:r>
          </a:p>
          <a:p>
            <a:endParaRPr lang="en-US" dirty="0" smtClean="0">
              <a:solidFill>
                <a:schemeClr val="tx1">
                  <a:lumMod val="95000"/>
                  <a:lumOff val="5000"/>
                </a:schemeClr>
              </a:solidFill>
              <a:latin typeface="Calibri" panose="020F0502020204030204" pitchFamily="34" charset="0"/>
            </a:endParaRPr>
          </a:p>
          <a:p>
            <a:r>
              <a:rPr lang="en-US" dirty="0" smtClean="0">
                <a:solidFill>
                  <a:schemeClr val="tx1">
                    <a:lumMod val="95000"/>
                    <a:lumOff val="5000"/>
                  </a:schemeClr>
                </a:solidFill>
                <a:latin typeface="Calibri" panose="020F0502020204030204" pitchFamily="34" charset="0"/>
              </a:rPr>
              <a:t>Enhance Immune System</a:t>
            </a:r>
          </a:p>
        </p:txBody>
      </p:sp>
      <p:sp>
        <p:nvSpPr>
          <p:cNvPr id="5" name="Content Placeholder 2"/>
          <p:cNvSpPr txBox="1">
            <a:spLocks/>
          </p:cNvSpPr>
          <p:nvPr/>
        </p:nvSpPr>
        <p:spPr>
          <a:xfrm>
            <a:off x="4525665" y="2733018"/>
            <a:ext cx="4161136" cy="2993527"/>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dirty="0" smtClean="0">
                <a:solidFill>
                  <a:schemeClr val="tx1">
                    <a:lumMod val="95000"/>
                    <a:lumOff val="5000"/>
                  </a:schemeClr>
                </a:solidFill>
                <a:latin typeface="Calibri" panose="020F0502020204030204" pitchFamily="34" charset="0"/>
              </a:rPr>
              <a:t>Slow Premature Aging</a:t>
            </a:r>
          </a:p>
          <a:p>
            <a:endParaRPr lang="en-US" dirty="0" smtClean="0">
              <a:solidFill>
                <a:schemeClr val="tx1">
                  <a:lumMod val="95000"/>
                  <a:lumOff val="5000"/>
                </a:schemeClr>
              </a:solidFill>
              <a:latin typeface="Calibri" panose="020F0502020204030204" pitchFamily="34" charset="0"/>
            </a:endParaRPr>
          </a:p>
          <a:p>
            <a:r>
              <a:rPr lang="en-US" dirty="0" smtClean="0">
                <a:solidFill>
                  <a:schemeClr val="tx1">
                    <a:lumMod val="95000"/>
                    <a:lumOff val="5000"/>
                  </a:schemeClr>
                </a:solidFill>
                <a:latin typeface="Calibri" panose="020F0502020204030204" pitchFamily="34" charset="0"/>
              </a:rPr>
              <a:t>Improve Quality of Life</a:t>
            </a:r>
          </a:p>
        </p:txBody>
      </p:sp>
    </p:spTree>
    <p:extLst>
      <p:ext uri="{BB962C8B-B14F-4D97-AF65-F5344CB8AC3E}">
        <p14:creationId xmlns:p14="http://schemas.microsoft.com/office/powerpoint/2010/main" val="633487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338328"/>
            <a:ext cx="8229600" cy="1252728"/>
          </a:xfrm>
        </p:spPr>
        <p:txBody>
          <a:bodyPr>
            <a:normAutofit/>
          </a:bodyPr>
          <a:lstStyle/>
          <a:p>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Reasons For Detoxing &amp; Cleansing</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
        <p:nvSpPr>
          <p:cNvPr id="4" name="Content Placeholder 2"/>
          <p:cNvSpPr>
            <a:spLocks noGrp="1"/>
          </p:cNvSpPr>
          <p:nvPr>
            <p:ph idx="1"/>
          </p:nvPr>
        </p:nvSpPr>
        <p:spPr>
          <a:xfrm>
            <a:off x="475672" y="2192706"/>
            <a:ext cx="8040255" cy="4373563"/>
          </a:xfrm>
        </p:spPr>
        <p:txBody>
          <a:bodyPr>
            <a:normAutofit/>
          </a:bodyPr>
          <a:lstStyle/>
          <a:p>
            <a:r>
              <a:rPr lang="en-US" dirty="0">
                <a:solidFill>
                  <a:schemeClr val="tx1">
                    <a:lumMod val="95000"/>
                    <a:lumOff val="5000"/>
                  </a:schemeClr>
                </a:solidFill>
                <a:latin typeface="Calibri" panose="020F0502020204030204" pitchFamily="34" charset="0"/>
              </a:rPr>
              <a:t>Increase Energy</a:t>
            </a:r>
          </a:p>
          <a:p>
            <a:endParaRPr lang="en-US" dirty="0">
              <a:solidFill>
                <a:schemeClr val="tx1">
                  <a:lumMod val="95000"/>
                  <a:lumOff val="5000"/>
                </a:schemeClr>
              </a:solidFill>
              <a:latin typeface="Calibri" panose="020F0502020204030204" pitchFamily="34" charset="0"/>
            </a:endParaRPr>
          </a:p>
          <a:p>
            <a:r>
              <a:rPr lang="en-US" dirty="0">
                <a:solidFill>
                  <a:schemeClr val="tx1">
                    <a:lumMod val="95000"/>
                    <a:lumOff val="5000"/>
                  </a:schemeClr>
                </a:solidFill>
                <a:latin typeface="Calibri" panose="020F0502020204030204" pitchFamily="34" charset="0"/>
              </a:rPr>
              <a:t>Improve Skin Quality</a:t>
            </a:r>
          </a:p>
          <a:p>
            <a:endParaRPr lang="en-US" dirty="0">
              <a:solidFill>
                <a:schemeClr val="tx1">
                  <a:lumMod val="95000"/>
                  <a:lumOff val="5000"/>
                </a:schemeClr>
              </a:solidFill>
              <a:latin typeface="Calibri" panose="020F0502020204030204" pitchFamily="34" charset="0"/>
            </a:endParaRPr>
          </a:p>
          <a:p>
            <a:r>
              <a:rPr lang="en-US" dirty="0">
                <a:solidFill>
                  <a:schemeClr val="tx1">
                    <a:lumMod val="95000"/>
                    <a:lumOff val="5000"/>
                  </a:schemeClr>
                </a:solidFill>
                <a:latin typeface="Calibri" panose="020F0502020204030204" pitchFamily="34" charset="0"/>
              </a:rPr>
              <a:t>Mental &amp; Emotional Clarity</a:t>
            </a:r>
          </a:p>
          <a:p>
            <a:endParaRPr lang="en-US" dirty="0">
              <a:solidFill>
                <a:schemeClr val="tx1">
                  <a:lumMod val="95000"/>
                  <a:lumOff val="5000"/>
                </a:schemeClr>
              </a:solidFill>
              <a:latin typeface="Calibri" panose="020F0502020204030204" pitchFamily="34" charset="0"/>
            </a:endParaRPr>
          </a:p>
          <a:p>
            <a:r>
              <a:rPr lang="en-US" dirty="0">
                <a:solidFill>
                  <a:schemeClr val="tx1">
                    <a:lumMod val="95000"/>
                    <a:lumOff val="5000"/>
                  </a:schemeClr>
                </a:solidFill>
                <a:latin typeface="Calibri" panose="020F0502020204030204" pitchFamily="34" charset="0"/>
              </a:rPr>
              <a:t>Restore Balance to your Body’s </a:t>
            </a:r>
            <a:r>
              <a:rPr lang="en-US" dirty="0" smtClean="0">
                <a:solidFill>
                  <a:schemeClr val="tx1">
                    <a:lumMod val="95000"/>
                    <a:lumOff val="5000"/>
                  </a:schemeClr>
                </a:solidFill>
                <a:latin typeface="Calibri" panose="020F0502020204030204" pitchFamily="34" charset="0"/>
              </a:rPr>
              <a:t>Systems </a:t>
            </a:r>
            <a:endParaRPr lang="en-US" dirty="0">
              <a:solidFill>
                <a:schemeClr val="tx1">
                  <a:lumMod val="95000"/>
                  <a:lumOff val="5000"/>
                </a:schemeClr>
              </a:solidFill>
              <a:latin typeface="Calibri" panose="020F0502020204030204" pitchFamily="34" charset="0"/>
            </a:endParaRPr>
          </a:p>
          <a:p>
            <a:endParaRPr lang="en-US" dirty="0">
              <a:solidFill>
                <a:schemeClr val="tx1">
                  <a:lumMod val="95000"/>
                  <a:lumOff val="5000"/>
                </a:schemeClr>
              </a:solidFill>
              <a:latin typeface="Calibri" panose="020F0502020204030204" pitchFamily="34" charset="0"/>
            </a:endParaRPr>
          </a:p>
          <a:p>
            <a:r>
              <a:rPr lang="en-US" dirty="0">
                <a:solidFill>
                  <a:schemeClr val="tx1">
                    <a:lumMod val="95000"/>
                    <a:lumOff val="5000"/>
                  </a:schemeClr>
                </a:solidFill>
                <a:latin typeface="Calibri" panose="020F0502020204030204" pitchFamily="34" charset="0"/>
              </a:rPr>
              <a:t>Lose Weight / Kick </a:t>
            </a:r>
            <a:r>
              <a:rPr lang="en-US" dirty="0" smtClean="0">
                <a:solidFill>
                  <a:schemeClr val="tx1">
                    <a:lumMod val="95000"/>
                    <a:lumOff val="5000"/>
                  </a:schemeClr>
                </a:solidFill>
                <a:latin typeface="Calibri" panose="020F0502020204030204" pitchFamily="34" charset="0"/>
              </a:rPr>
              <a:t>Starting </a:t>
            </a:r>
            <a:r>
              <a:rPr lang="en-US" dirty="0">
                <a:solidFill>
                  <a:schemeClr val="tx1">
                    <a:lumMod val="95000"/>
                    <a:lumOff val="5000"/>
                  </a:schemeClr>
                </a:solidFill>
                <a:latin typeface="Calibri" panose="020F0502020204030204" pitchFamily="34" charset="0"/>
              </a:rPr>
              <a:t>a </a:t>
            </a:r>
            <a:r>
              <a:rPr lang="en-US" dirty="0" smtClean="0">
                <a:solidFill>
                  <a:schemeClr val="tx1">
                    <a:lumMod val="95000"/>
                    <a:lumOff val="5000"/>
                  </a:schemeClr>
                </a:solidFill>
                <a:latin typeface="Calibri" panose="020F0502020204030204" pitchFamily="34" charset="0"/>
              </a:rPr>
              <a:t>Weight Loss Program</a:t>
            </a:r>
            <a:endParaRPr lang="en-US" dirty="0">
              <a:solidFill>
                <a:schemeClr val="tx1">
                  <a:lumMod val="95000"/>
                  <a:lumOff val="5000"/>
                </a:schemeClr>
              </a:solidFill>
              <a:latin typeface="Calibri" panose="020F0502020204030204" pitchFamily="34" charset="0"/>
            </a:endParaRPr>
          </a:p>
        </p:txBody>
      </p:sp>
    </p:spTree>
    <p:extLst>
      <p:ext uri="{BB962C8B-B14F-4D97-AF65-F5344CB8AC3E}">
        <p14:creationId xmlns:p14="http://schemas.microsoft.com/office/powerpoint/2010/main" val="16314596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338328"/>
            <a:ext cx="8229600" cy="1252728"/>
          </a:xfrm>
        </p:spPr>
        <p:txBody>
          <a:bodyPr>
            <a:normAutofit/>
          </a:bodyPr>
          <a:lstStyle/>
          <a:p>
            <a:r>
              <a:rPr lang="en-US" sz="5400"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WHY</a:t>
            </a: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 the lack of protein?</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
        <p:nvSpPr>
          <p:cNvPr id="4" name="Content Placeholder 2"/>
          <p:cNvSpPr>
            <a:spLocks noGrp="1"/>
          </p:cNvSpPr>
          <p:nvPr>
            <p:ph idx="1"/>
          </p:nvPr>
        </p:nvSpPr>
        <p:spPr>
          <a:xfrm>
            <a:off x="623455" y="3026762"/>
            <a:ext cx="3108035" cy="2976874"/>
          </a:xfrm>
        </p:spPr>
        <p:txBody>
          <a:bodyPr>
            <a:noAutofit/>
          </a:bodyPr>
          <a:lstStyle/>
          <a:p>
            <a:r>
              <a:rPr lang="en-US" sz="3200" dirty="0">
                <a:solidFill>
                  <a:schemeClr val="tx1">
                    <a:lumMod val="95000"/>
                    <a:lumOff val="5000"/>
                  </a:schemeClr>
                </a:solidFill>
                <a:latin typeface="Calibri" panose="020F0502020204030204" pitchFamily="34" charset="0"/>
              </a:rPr>
              <a:t>Fruits</a:t>
            </a:r>
          </a:p>
          <a:p>
            <a:r>
              <a:rPr lang="en-US" sz="3200" dirty="0">
                <a:solidFill>
                  <a:schemeClr val="tx1">
                    <a:lumMod val="95000"/>
                    <a:lumOff val="5000"/>
                  </a:schemeClr>
                </a:solidFill>
                <a:latin typeface="Calibri" panose="020F0502020204030204" pitchFamily="34" charset="0"/>
              </a:rPr>
              <a:t>Vegetables</a:t>
            </a:r>
          </a:p>
          <a:p>
            <a:r>
              <a:rPr lang="en-US" sz="3200" dirty="0">
                <a:solidFill>
                  <a:schemeClr val="tx1">
                    <a:lumMod val="95000"/>
                    <a:lumOff val="5000"/>
                  </a:schemeClr>
                </a:solidFill>
                <a:latin typeface="Calibri" panose="020F0502020204030204" pitchFamily="34" charset="0"/>
              </a:rPr>
              <a:t>Whole grains</a:t>
            </a:r>
          </a:p>
          <a:p>
            <a:r>
              <a:rPr lang="en-US" sz="3200" dirty="0">
                <a:solidFill>
                  <a:schemeClr val="tx1">
                    <a:lumMod val="95000"/>
                    <a:lumOff val="5000"/>
                  </a:schemeClr>
                </a:solidFill>
                <a:latin typeface="Calibri" panose="020F0502020204030204" pitchFamily="34" charset="0"/>
              </a:rPr>
              <a:t>Seeds</a:t>
            </a:r>
          </a:p>
          <a:p>
            <a:r>
              <a:rPr lang="en-US" sz="3600" b="1" dirty="0">
                <a:solidFill>
                  <a:schemeClr val="accent1">
                    <a:lumMod val="50000"/>
                  </a:schemeClr>
                </a:solidFill>
                <a:latin typeface="Calibri" panose="020F0502020204030204" pitchFamily="34" charset="0"/>
              </a:rPr>
              <a:t>NO PROTEIN</a:t>
            </a:r>
          </a:p>
        </p:txBody>
      </p:sp>
      <p:pic>
        <p:nvPicPr>
          <p:cNvPr id="1026" name="Picture 2" descr="http://www.modernreflexology.com/wp-content/uploads/2015/07/fruits-vegetab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1788" y="2516621"/>
            <a:ext cx="4194151" cy="4206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10471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338328"/>
            <a:ext cx="8229600" cy="1252728"/>
          </a:xfrm>
        </p:spPr>
        <p:txBody>
          <a:bodyPr>
            <a:normAutofit/>
          </a:bodyPr>
          <a:lstStyle/>
          <a:p>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The Reality of Protein</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
        <p:nvSpPr>
          <p:cNvPr id="4" name="Content Placeholder 2"/>
          <p:cNvSpPr>
            <a:spLocks noGrp="1"/>
          </p:cNvSpPr>
          <p:nvPr>
            <p:ph idx="1"/>
          </p:nvPr>
        </p:nvSpPr>
        <p:spPr>
          <a:xfrm>
            <a:off x="5439234" y="3079401"/>
            <a:ext cx="2332182" cy="1899003"/>
          </a:xfrm>
        </p:spPr>
        <p:txBody>
          <a:bodyPr>
            <a:normAutofit/>
          </a:bodyPr>
          <a:lstStyle/>
          <a:p>
            <a:r>
              <a:rPr lang="en-US" sz="3200" dirty="0" smtClean="0">
                <a:solidFill>
                  <a:schemeClr val="tx1">
                    <a:lumMod val="95000"/>
                    <a:lumOff val="5000"/>
                  </a:schemeClr>
                </a:solidFill>
                <a:latin typeface="Calibri" panose="020F0502020204030204" pitchFamily="34" charset="0"/>
              </a:rPr>
              <a:t>Repair</a:t>
            </a:r>
          </a:p>
          <a:p>
            <a:r>
              <a:rPr lang="en-US" sz="3200" dirty="0" smtClean="0">
                <a:solidFill>
                  <a:schemeClr val="tx1">
                    <a:lumMod val="95000"/>
                    <a:lumOff val="5000"/>
                  </a:schemeClr>
                </a:solidFill>
                <a:latin typeface="Calibri" panose="020F0502020204030204" pitchFamily="34" charset="0"/>
              </a:rPr>
              <a:t>Renew</a:t>
            </a:r>
          </a:p>
          <a:p>
            <a:r>
              <a:rPr lang="en-US" sz="3200" dirty="0" smtClean="0">
                <a:solidFill>
                  <a:schemeClr val="tx1">
                    <a:lumMod val="95000"/>
                    <a:lumOff val="5000"/>
                  </a:schemeClr>
                </a:solidFill>
                <a:latin typeface="Calibri" panose="020F0502020204030204" pitchFamily="34" charset="0"/>
              </a:rPr>
              <a:t>Improve</a:t>
            </a:r>
            <a:endParaRPr lang="en-US" sz="3200" dirty="0">
              <a:solidFill>
                <a:schemeClr val="tx1">
                  <a:lumMod val="95000"/>
                  <a:lumOff val="5000"/>
                </a:schemeClr>
              </a:solidFill>
              <a:latin typeface="Calibri" panose="020F0502020204030204" pitchFamily="34" charset="0"/>
            </a:endParaRPr>
          </a:p>
        </p:txBody>
      </p:sp>
      <p:sp>
        <p:nvSpPr>
          <p:cNvPr id="5" name="Rectangle 4"/>
          <p:cNvSpPr/>
          <p:nvPr/>
        </p:nvSpPr>
        <p:spPr>
          <a:xfrm>
            <a:off x="1204737" y="5906214"/>
            <a:ext cx="5977470" cy="769441"/>
          </a:xfrm>
          <a:prstGeom prst="rect">
            <a:avLst/>
          </a:prstGeom>
        </p:spPr>
        <p:txBody>
          <a:bodyPr wrap="none">
            <a:spAutoFit/>
          </a:bodyPr>
          <a:lstStyle/>
          <a:p>
            <a:r>
              <a:rPr lang="en-US" sz="3600" i="1" dirty="0" smtClean="0">
                <a:solidFill>
                  <a:schemeClr val="accent1">
                    <a:lumMod val="50000"/>
                  </a:schemeClr>
                </a:solidFill>
                <a:latin typeface="Calibri" panose="020F0502020204030204" pitchFamily="34" charset="0"/>
              </a:rPr>
              <a:t>We need </a:t>
            </a:r>
            <a:r>
              <a:rPr lang="en-US" sz="4400" b="1" i="1" dirty="0" smtClean="0">
                <a:solidFill>
                  <a:schemeClr val="accent1">
                    <a:lumMod val="50000"/>
                  </a:schemeClr>
                </a:solidFill>
                <a:latin typeface="Calibri" panose="020F0502020204030204" pitchFamily="34" charset="0"/>
              </a:rPr>
              <a:t>protein</a:t>
            </a:r>
            <a:r>
              <a:rPr lang="en-US" sz="3600" i="1" dirty="0" smtClean="0">
                <a:solidFill>
                  <a:schemeClr val="accent1">
                    <a:lumMod val="50000"/>
                  </a:schemeClr>
                </a:solidFill>
                <a:latin typeface="Calibri" panose="020F0502020204030204" pitchFamily="34" charset="0"/>
              </a:rPr>
              <a:t> to do these!</a:t>
            </a:r>
            <a:endParaRPr lang="en-US" sz="3600" i="1" dirty="0">
              <a:solidFill>
                <a:schemeClr val="accent1">
                  <a:lumMod val="50000"/>
                </a:schemeClr>
              </a:solidFill>
              <a:latin typeface="Calibri" panose="020F0502020204030204" pitchFamily="34" charset="0"/>
            </a:endParaRPr>
          </a:p>
        </p:txBody>
      </p:sp>
      <p:pic>
        <p:nvPicPr>
          <p:cNvPr id="2050" name="Picture 2" descr="http://www.leanandmuscular.org/resources/shutterstock_2333009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4" y="1967695"/>
            <a:ext cx="5530123" cy="393192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8874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rot="981356">
            <a:off x="2815500" y="2688085"/>
            <a:ext cx="3754554" cy="3046988"/>
          </a:xfrm>
          <a:prstGeom prst="rect">
            <a:avLst/>
          </a:prstGeom>
        </p:spPr>
        <p:txBody>
          <a:bodyPr wrap="none">
            <a:spAutoFit/>
          </a:bodyPr>
          <a:lstStyle/>
          <a:p>
            <a:pPr algn="ctr"/>
            <a:r>
              <a:rPr lang="en-US" sz="4800" b="1" dirty="0">
                <a:solidFill>
                  <a:schemeClr val="tx1">
                    <a:lumMod val="95000"/>
                    <a:lumOff val="5000"/>
                  </a:schemeClr>
                </a:solidFill>
                <a:latin typeface="Bradley Hand ITC" panose="03070402050302030203" pitchFamily="66" charset="0"/>
              </a:rPr>
              <a:t>The </a:t>
            </a:r>
            <a:endParaRPr lang="en-US" sz="4800" b="1" dirty="0" smtClean="0">
              <a:solidFill>
                <a:schemeClr val="tx1">
                  <a:lumMod val="95000"/>
                  <a:lumOff val="5000"/>
                </a:schemeClr>
              </a:solidFill>
              <a:latin typeface="Bradley Hand ITC" panose="03070402050302030203" pitchFamily="66" charset="0"/>
            </a:endParaRPr>
          </a:p>
          <a:p>
            <a:pPr algn="ctr"/>
            <a:r>
              <a:rPr lang="en-US" sz="4800" b="1" dirty="0" smtClean="0">
                <a:solidFill>
                  <a:schemeClr val="tx1">
                    <a:lumMod val="95000"/>
                    <a:lumOff val="5000"/>
                  </a:schemeClr>
                </a:solidFill>
                <a:latin typeface="Bradley Hand ITC" panose="03070402050302030203" pitchFamily="66" charset="0"/>
              </a:rPr>
              <a:t>Science </a:t>
            </a:r>
          </a:p>
          <a:p>
            <a:pPr algn="ctr"/>
            <a:r>
              <a:rPr lang="en-US" sz="4800" b="1" dirty="0" smtClean="0">
                <a:solidFill>
                  <a:schemeClr val="tx1">
                    <a:lumMod val="95000"/>
                    <a:lumOff val="5000"/>
                  </a:schemeClr>
                </a:solidFill>
                <a:latin typeface="Bradley Hand ITC" panose="03070402050302030203" pitchFamily="66" charset="0"/>
              </a:rPr>
              <a:t>of </a:t>
            </a:r>
          </a:p>
          <a:p>
            <a:pPr algn="ctr"/>
            <a:r>
              <a:rPr lang="en-US" sz="4800" b="1" dirty="0" smtClean="0">
                <a:solidFill>
                  <a:schemeClr val="tx1">
                    <a:lumMod val="95000"/>
                    <a:lumOff val="5000"/>
                  </a:schemeClr>
                </a:solidFill>
                <a:latin typeface="Bradley Hand ITC" panose="03070402050302030203" pitchFamily="66" charset="0"/>
              </a:rPr>
              <a:t>Detoxification</a:t>
            </a:r>
            <a:endParaRPr lang="en-US" sz="4800" b="1" dirty="0">
              <a:solidFill>
                <a:schemeClr val="tx1">
                  <a:lumMod val="95000"/>
                  <a:lumOff val="5000"/>
                </a:schemeClr>
              </a:solidFill>
              <a:latin typeface="Bradley Hand ITC" panose="03070402050302030203" pitchFamily="66" charset="0"/>
            </a:endParaRPr>
          </a:p>
        </p:txBody>
      </p:sp>
    </p:spTree>
    <p:extLst>
      <p:ext uri="{BB962C8B-B14F-4D97-AF65-F5344CB8AC3E}">
        <p14:creationId xmlns:p14="http://schemas.microsoft.com/office/powerpoint/2010/main" val="11190024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2769" y="701417"/>
            <a:ext cx="8656782" cy="584775"/>
          </a:xfrm>
          <a:prstGeom prst="rect">
            <a:avLst/>
          </a:prstGeom>
        </p:spPr>
        <p:txBody>
          <a:bodyPr wrap="square">
            <a:spAutoFit/>
          </a:bodyPr>
          <a:lstStyle/>
          <a:p>
            <a:pPr algn="ct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a typeface="ＭＳ Ｐゴシック" pitchFamily="-1" charset="-128"/>
                <a:cs typeface="ＭＳ Ｐゴシック" pitchFamily="-1" charset="-128"/>
              </a:rPr>
              <a:t>The Liver is the #1 detox organ in the body!</a:t>
            </a:r>
            <a:endParaRPr lang="en-US" sz="3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8" name="Title 5"/>
          <p:cNvSpPr>
            <a:spLocks noGrp="1"/>
          </p:cNvSpPr>
          <p:nvPr>
            <p:ph type="title" idx="4294967295"/>
          </p:nvPr>
        </p:nvSpPr>
        <p:spPr>
          <a:xfrm>
            <a:off x="4169774" y="2909395"/>
            <a:ext cx="4574286" cy="2578400"/>
          </a:xfrm>
        </p:spPr>
        <p:txBody>
          <a:bodyPr>
            <a:noAutofit/>
          </a:bodyPr>
          <a:lstStyle/>
          <a:p>
            <a:pPr>
              <a:lnSpc>
                <a:spcPct val="90000"/>
              </a:lnSpc>
            </a:pPr>
            <a:r>
              <a:rPr lang="en-US" sz="2400" cap="none" dirty="0" smtClean="0">
                <a:ln>
                  <a:noFill/>
                </a:ln>
                <a:solidFill>
                  <a:schemeClr val="tx1">
                    <a:lumMod val="95000"/>
                    <a:lumOff val="5000"/>
                  </a:schemeClr>
                </a:solidFill>
                <a:effectLst/>
                <a:latin typeface="Calibri" panose="020F0502020204030204" pitchFamily="34" charset="0"/>
                <a:ea typeface="ＭＳ Ｐゴシック" pitchFamily="-1" charset="-128"/>
                <a:cs typeface="ＭＳ Ｐゴシック" pitchFamily="-1" charset="-128"/>
              </a:rPr>
              <a:t>A healthy digestive tract, gallbladder and kidneys are essential for your liver to complete its goal for effective detoxification.</a:t>
            </a:r>
            <a:endParaRPr lang="en-US" sz="2400" dirty="0">
              <a:ln>
                <a:noFill/>
              </a:ln>
              <a:solidFill>
                <a:schemeClr val="tx1">
                  <a:lumMod val="95000"/>
                  <a:lumOff val="5000"/>
                </a:schemeClr>
              </a:solidFill>
              <a:effectLst/>
              <a:latin typeface="Calibri" panose="020F0502020204030204" pitchFamily="34" charset="0"/>
            </a:endParaRPr>
          </a:p>
        </p:txBody>
      </p:sp>
      <p:pic>
        <p:nvPicPr>
          <p:cNvPr id="9" name="Picture 4" descr="http://img.ehowcdn.com/article-new/ehow/images/a04/ia/m5/liver-functions-human-body-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491" y="2638604"/>
            <a:ext cx="3851454" cy="329184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58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230042" y="2501058"/>
            <a:ext cx="8380557" cy="3678067"/>
          </a:xfrm>
        </p:spPr>
        <p:txBody>
          <a:bodyPr>
            <a:normAutofit/>
          </a:bodyPr>
          <a:lstStyle/>
          <a:p>
            <a:pPr marL="0" indent="0">
              <a:lnSpc>
                <a:spcPct val="90000"/>
              </a:lnSpc>
              <a:buNone/>
            </a:pPr>
            <a:r>
              <a:rPr lang="en-US" sz="2800" dirty="0" smtClean="0">
                <a:solidFill>
                  <a:schemeClr val="tx1">
                    <a:lumMod val="95000"/>
                    <a:lumOff val="5000"/>
                  </a:schemeClr>
                </a:solidFill>
                <a:latin typeface="Calibri" panose="020F0502020204030204" pitchFamily="34" charset="0"/>
              </a:rPr>
              <a:t>The GI Tract is not just a piece of plumbing. It is an active organ involved in: </a:t>
            </a:r>
          </a:p>
          <a:p>
            <a:pPr lvl="1">
              <a:lnSpc>
                <a:spcPct val="90000"/>
              </a:lnSpc>
            </a:pPr>
            <a:r>
              <a:rPr lang="en-US" sz="2600" dirty="0" smtClean="0">
                <a:solidFill>
                  <a:schemeClr val="tx1">
                    <a:lumMod val="95000"/>
                    <a:lumOff val="5000"/>
                  </a:schemeClr>
                </a:solidFill>
                <a:latin typeface="Calibri" panose="020F0502020204030204" pitchFamily="34" charset="0"/>
              </a:rPr>
              <a:t>Immunity </a:t>
            </a:r>
          </a:p>
          <a:p>
            <a:pPr lvl="2">
              <a:lnSpc>
                <a:spcPct val="90000"/>
              </a:lnSpc>
            </a:pPr>
            <a:r>
              <a:rPr lang="en-US" dirty="0" smtClean="0">
                <a:solidFill>
                  <a:schemeClr val="tx1">
                    <a:lumMod val="95000"/>
                    <a:lumOff val="5000"/>
                  </a:schemeClr>
                </a:solidFill>
                <a:latin typeface="Calibri" panose="020F0502020204030204" pitchFamily="34" charset="0"/>
              </a:rPr>
              <a:t>An active barrier between you and the outside world; a combination of </a:t>
            </a:r>
            <a:r>
              <a:rPr lang="en-US" dirty="0">
                <a:solidFill>
                  <a:schemeClr val="tx1">
                    <a:lumMod val="95000"/>
                    <a:lumOff val="5000"/>
                  </a:schemeClr>
                </a:solidFill>
                <a:latin typeface="Calibri" panose="020F0502020204030204" pitchFamily="34" charset="0"/>
              </a:rPr>
              <a:t>i</a:t>
            </a:r>
            <a:r>
              <a:rPr lang="en-US" dirty="0" smtClean="0">
                <a:solidFill>
                  <a:schemeClr val="tx1">
                    <a:lumMod val="95000"/>
                    <a:lumOff val="5000"/>
                  </a:schemeClr>
                </a:solidFill>
                <a:latin typeface="Calibri" panose="020F0502020204030204" pitchFamily="34" charset="0"/>
              </a:rPr>
              <a:t>mmune tissue and healthy micro-flora (bacteria)</a:t>
            </a:r>
          </a:p>
          <a:p>
            <a:pPr lvl="1">
              <a:lnSpc>
                <a:spcPct val="90000"/>
              </a:lnSpc>
            </a:pPr>
            <a:r>
              <a:rPr lang="en-US" sz="2600" dirty="0" smtClean="0">
                <a:solidFill>
                  <a:schemeClr val="tx1">
                    <a:lumMod val="95000"/>
                    <a:lumOff val="5000"/>
                  </a:schemeClr>
                </a:solidFill>
                <a:latin typeface="Calibri" panose="020F0502020204030204" pitchFamily="34" charset="0"/>
              </a:rPr>
              <a:t>Excretion</a:t>
            </a:r>
          </a:p>
          <a:p>
            <a:pPr lvl="2">
              <a:lnSpc>
                <a:spcPct val="90000"/>
              </a:lnSpc>
            </a:pPr>
            <a:r>
              <a:rPr lang="en-US" dirty="0" smtClean="0">
                <a:solidFill>
                  <a:schemeClr val="tx1">
                    <a:lumMod val="95000"/>
                    <a:lumOff val="5000"/>
                  </a:schemeClr>
                </a:solidFill>
                <a:latin typeface="Calibri" panose="020F0502020204030204" pitchFamily="34" charset="0"/>
              </a:rPr>
              <a:t>The intestine finishes the process of digestion and absorption of nutrients and passes unwanted material through for elimination.</a:t>
            </a:r>
            <a:endParaRPr lang="en-US" sz="2600" dirty="0" smtClean="0">
              <a:solidFill>
                <a:schemeClr val="tx1">
                  <a:lumMod val="95000"/>
                  <a:lumOff val="5000"/>
                </a:schemeClr>
              </a:solidFill>
              <a:latin typeface="Calibri" panose="020F0502020204030204" pitchFamily="34" charset="0"/>
            </a:endParaRPr>
          </a:p>
          <a:p>
            <a:endParaRPr lang="en-US" dirty="0">
              <a:solidFill>
                <a:schemeClr val="tx1">
                  <a:lumMod val="95000"/>
                  <a:lumOff val="5000"/>
                </a:schemeClr>
              </a:solidFill>
              <a:latin typeface="Calibri" panose="020F0502020204030204" pitchFamily="34" charset="0"/>
            </a:endParaRPr>
          </a:p>
        </p:txBody>
      </p:sp>
      <p:sp>
        <p:nvSpPr>
          <p:cNvPr id="55298" name="Rectangle 2"/>
          <p:cNvSpPr>
            <a:spLocks noGrp="1" noChangeArrowheads="1"/>
          </p:cNvSpPr>
          <p:nvPr>
            <p:ph type="title"/>
          </p:nvPr>
        </p:nvSpPr>
        <p:spPr>
          <a:xfrm>
            <a:off x="381000" y="374064"/>
            <a:ext cx="8229600" cy="1143000"/>
          </a:xfrm>
        </p:spPr>
        <p:txBody>
          <a:bodyPr>
            <a:noAutofit/>
          </a:bodyPr>
          <a:lstStyle/>
          <a:p>
            <a:pPr algn="ct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Gastro-Intestinal Function</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Tree>
    <p:extLst>
      <p:ext uri="{BB962C8B-B14F-4D97-AF65-F5344CB8AC3E}">
        <p14:creationId xmlns:p14="http://schemas.microsoft.com/office/powerpoint/2010/main" val="625952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paired detox: 17 Signs your body is not taking out the trash! | Butter Nutri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636" y="1936316"/>
            <a:ext cx="7170941" cy="448056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955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460942" y="3141350"/>
            <a:ext cx="2882613" cy="1415160"/>
          </a:xfrm>
        </p:spPr>
        <p:txBody>
          <a:bodyPr>
            <a:normAutofit/>
          </a:bodyPr>
          <a:lstStyle/>
          <a:p>
            <a:pPr>
              <a:lnSpc>
                <a:spcPct val="90000"/>
              </a:lnSpc>
            </a:pPr>
            <a:r>
              <a:rPr lang="en-US" sz="4000" dirty="0" smtClean="0">
                <a:solidFill>
                  <a:schemeClr val="tx1">
                    <a:lumMod val="95000"/>
                    <a:lumOff val="5000"/>
                  </a:schemeClr>
                </a:solidFill>
                <a:latin typeface="Calibri" panose="020F0502020204030204" pitchFamily="34" charset="0"/>
              </a:rPr>
              <a:t>Phase I</a:t>
            </a:r>
          </a:p>
          <a:p>
            <a:pPr lvl="1">
              <a:lnSpc>
                <a:spcPct val="90000"/>
              </a:lnSpc>
            </a:pPr>
            <a:r>
              <a:rPr lang="en-US" sz="3200" dirty="0" smtClean="0">
                <a:solidFill>
                  <a:schemeClr val="tx1">
                    <a:lumMod val="95000"/>
                    <a:lumOff val="5000"/>
                  </a:schemeClr>
                </a:solidFill>
                <a:latin typeface="Calibri" panose="020F0502020204030204" pitchFamily="34" charset="0"/>
              </a:rPr>
              <a:t>Oxidation</a:t>
            </a:r>
          </a:p>
        </p:txBody>
      </p:sp>
      <p:sp>
        <p:nvSpPr>
          <p:cNvPr id="55298" name="Rectangle 2"/>
          <p:cNvSpPr>
            <a:spLocks noGrp="1" noChangeArrowheads="1"/>
          </p:cNvSpPr>
          <p:nvPr>
            <p:ph type="title"/>
          </p:nvPr>
        </p:nvSpPr>
        <p:spPr>
          <a:xfrm>
            <a:off x="381000" y="411008"/>
            <a:ext cx="8229600" cy="1143000"/>
          </a:xfrm>
        </p:spPr>
        <p:txBody>
          <a:bodyPr>
            <a:noAutofit/>
          </a:bodyPr>
          <a:lstStyle/>
          <a:p>
            <a:pPr algn="ct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Phases of Detoxification</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
        <p:nvSpPr>
          <p:cNvPr id="3" name="Rectangle 2"/>
          <p:cNvSpPr/>
          <p:nvPr/>
        </p:nvSpPr>
        <p:spPr>
          <a:xfrm>
            <a:off x="4733616" y="3159822"/>
            <a:ext cx="2895600" cy="1852815"/>
          </a:xfrm>
          <a:prstGeom prst="rect">
            <a:avLst/>
          </a:prstGeom>
        </p:spPr>
        <p:txBody>
          <a:bodyPr wrap="square">
            <a:spAutoFit/>
          </a:bodyPr>
          <a:lstStyle/>
          <a:p>
            <a:pPr marL="274320" lvl="0" indent="-274320" defTabSz="914400">
              <a:lnSpc>
                <a:spcPct val="90000"/>
              </a:lnSpc>
              <a:spcBef>
                <a:spcPct val="20000"/>
              </a:spcBef>
              <a:buClr>
                <a:srgbClr val="98C723"/>
              </a:buClr>
              <a:buSzPct val="100000"/>
              <a:buFont typeface="Symbol" pitchFamily="18" charset="2"/>
              <a:buChar char=""/>
            </a:pPr>
            <a:r>
              <a:rPr lang="en-US" sz="4000" dirty="0">
                <a:solidFill>
                  <a:prstClr val="black">
                    <a:lumMod val="95000"/>
                    <a:lumOff val="5000"/>
                  </a:prstClr>
                </a:solidFill>
                <a:latin typeface="Calibri" panose="020F0502020204030204" pitchFamily="34" charset="0"/>
              </a:rPr>
              <a:t>Phase II</a:t>
            </a:r>
          </a:p>
          <a:p>
            <a:pPr marL="576263" lvl="1" indent="-274320" defTabSz="914400">
              <a:lnSpc>
                <a:spcPct val="90000"/>
              </a:lnSpc>
              <a:spcBef>
                <a:spcPct val="20000"/>
              </a:spcBef>
              <a:buClr>
                <a:srgbClr val="98C723"/>
              </a:buClr>
              <a:buSzPct val="100000"/>
              <a:buFont typeface="Symbol" pitchFamily="18" charset="2"/>
              <a:buChar char=""/>
            </a:pPr>
            <a:r>
              <a:rPr lang="en-US" sz="3200" dirty="0">
                <a:solidFill>
                  <a:prstClr val="black">
                    <a:lumMod val="95000"/>
                    <a:lumOff val="5000"/>
                  </a:prstClr>
                </a:solidFill>
                <a:latin typeface="Calibri" panose="020F0502020204030204" pitchFamily="34" charset="0"/>
              </a:rPr>
              <a:t>Conjugation</a:t>
            </a:r>
          </a:p>
          <a:p>
            <a:pPr marL="274320" lvl="0" indent="-274320" defTabSz="914400">
              <a:spcBef>
                <a:spcPct val="20000"/>
              </a:spcBef>
              <a:buClr>
                <a:srgbClr val="98C723"/>
              </a:buClr>
              <a:buSzPct val="100000"/>
              <a:buFont typeface="Symbol" pitchFamily="18" charset="2"/>
              <a:buChar char=""/>
            </a:pPr>
            <a:endParaRPr lang="en-US" sz="3600" dirty="0">
              <a:solidFill>
                <a:prstClr val="black">
                  <a:lumMod val="95000"/>
                  <a:lumOff val="5000"/>
                </a:prstClr>
              </a:solidFill>
              <a:latin typeface="Calibri" panose="020F0502020204030204" pitchFamily="34" charset="0"/>
            </a:endParaRPr>
          </a:p>
        </p:txBody>
      </p:sp>
      <p:sp>
        <p:nvSpPr>
          <p:cNvPr id="4" name="Rectangle 3"/>
          <p:cNvSpPr/>
          <p:nvPr/>
        </p:nvSpPr>
        <p:spPr>
          <a:xfrm>
            <a:off x="438715" y="4408208"/>
            <a:ext cx="3883891" cy="1754326"/>
          </a:xfrm>
          <a:prstGeom prst="rect">
            <a:avLst/>
          </a:prstGeom>
        </p:spPr>
        <p:txBody>
          <a:bodyPr wrap="square">
            <a:spAutoFit/>
          </a:bodyPr>
          <a:lstStyle/>
          <a:p>
            <a:r>
              <a:rPr lang="en-US" dirty="0" smtClean="0">
                <a:latin typeface="Calibri" panose="020F0502020204030204" pitchFamily="34" charset="0"/>
              </a:rPr>
              <a:t>Definition: In phase 1, the liver uses oxygen and enzymes to burn toxins.  This process is called Oxidation, and makes the toxins more soluble in water, making them more easily excreted from the body (from liver or kidneys).</a:t>
            </a:r>
            <a:endParaRPr lang="en-US" dirty="0">
              <a:latin typeface="Calibri" panose="020F0502020204030204" pitchFamily="34" charset="0"/>
            </a:endParaRPr>
          </a:p>
        </p:txBody>
      </p:sp>
      <p:sp>
        <p:nvSpPr>
          <p:cNvPr id="7" name="Rectangle 6"/>
          <p:cNvSpPr/>
          <p:nvPr/>
        </p:nvSpPr>
        <p:spPr>
          <a:xfrm>
            <a:off x="4765787" y="4412832"/>
            <a:ext cx="4027231" cy="1477328"/>
          </a:xfrm>
          <a:prstGeom prst="rect">
            <a:avLst/>
          </a:prstGeom>
        </p:spPr>
        <p:txBody>
          <a:bodyPr wrap="square">
            <a:spAutoFit/>
          </a:bodyPr>
          <a:lstStyle/>
          <a:p>
            <a:r>
              <a:rPr lang="en-US" dirty="0" smtClean="0">
                <a:latin typeface="Calibri" panose="020F0502020204030204" pitchFamily="34" charset="0"/>
              </a:rPr>
              <a:t>Definition: To rid the body of toxins </a:t>
            </a:r>
          </a:p>
          <a:p>
            <a:r>
              <a:rPr lang="en-US" dirty="0" smtClean="0">
                <a:latin typeface="Calibri" panose="020F0502020204030204" pitchFamily="34" charset="0"/>
              </a:rPr>
              <a:t>produced by phase 1, the liver performs</a:t>
            </a:r>
          </a:p>
          <a:p>
            <a:r>
              <a:rPr lang="en-US" dirty="0" smtClean="0">
                <a:latin typeface="Calibri" panose="020F0502020204030204" pitchFamily="34" charset="0"/>
              </a:rPr>
              <a:t>phase 2 conjugation.  In this phase, the</a:t>
            </a:r>
          </a:p>
          <a:p>
            <a:r>
              <a:rPr lang="en-US" dirty="0" smtClean="0">
                <a:latin typeface="Calibri" panose="020F0502020204030204" pitchFamily="34" charset="0"/>
              </a:rPr>
              <a:t>oxidized chemicals are combines with sulfur, amino acids, excreted in bile.    </a:t>
            </a:r>
            <a:endParaRPr lang="en-US" dirty="0">
              <a:latin typeface="Calibri" panose="020F0502020204030204" pitchFamily="34" charset="0"/>
            </a:endParaRPr>
          </a:p>
        </p:txBody>
      </p:sp>
    </p:spTree>
    <p:extLst>
      <p:ext uri="{BB962C8B-B14F-4D97-AF65-F5344CB8AC3E}">
        <p14:creationId xmlns:p14="http://schemas.microsoft.com/office/powerpoint/2010/main" val="42763771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93259" y="2348316"/>
            <a:ext cx="3835396" cy="3313551"/>
          </a:xfrm>
        </p:spPr>
        <p:txBody>
          <a:bodyPr>
            <a:normAutofit/>
          </a:bodyPr>
          <a:lstStyle/>
          <a:p>
            <a:pPr marL="0" indent="0">
              <a:buNone/>
            </a:pPr>
            <a:r>
              <a:rPr lang="en-US" sz="3200" b="1" dirty="0" smtClean="0">
                <a:solidFill>
                  <a:schemeClr val="tx1">
                    <a:lumMod val="95000"/>
                    <a:lumOff val="5000"/>
                  </a:schemeClr>
                </a:solidFill>
                <a:latin typeface="Calibri" panose="020F0502020204030204" pitchFamily="34" charset="0"/>
              </a:rPr>
              <a:t>Do you...</a:t>
            </a:r>
          </a:p>
          <a:p>
            <a:pPr lvl="1">
              <a:buFont typeface="Candara" panose="020E0502030303020204" pitchFamily="34" charset="0"/>
              <a:buChar char="*"/>
            </a:pPr>
            <a:r>
              <a:rPr lang="en-US" sz="2400" dirty="0">
                <a:solidFill>
                  <a:schemeClr val="tx1">
                    <a:lumMod val="95000"/>
                    <a:lumOff val="5000"/>
                  </a:schemeClr>
                </a:solidFill>
                <a:latin typeface="Calibri" panose="020F0502020204030204" pitchFamily="34" charset="0"/>
              </a:rPr>
              <a:t>e</a:t>
            </a:r>
            <a:r>
              <a:rPr lang="en-US" sz="2400" dirty="0" smtClean="0">
                <a:solidFill>
                  <a:schemeClr val="tx1">
                    <a:lumMod val="95000"/>
                    <a:lumOff val="5000"/>
                  </a:schemeClr>
                </a:solidFill>
                <a:latin typeface="Calibri" panose="020F0502020204030204" pitchFamily="34" charset="0"/>
              </a:rPr>
              <a:t>at processed foods</a:t>
            </a:r>
          </a:p>
          <a:p>
            <a:pPr lvl="1">
              <a:buFont typeface="Candara" panose="020E0502030303020204" pitchFamily="34" charset="0"/>
              <a:buChar char="*"/>
            </a:pPr>
            <a:r>
              <a:rPr lang="en-US" sz="2400" dirty="0">
                <a:solidFill>
                  <a:schemeClr val="tx1">
                    <a:lumMod val="95000"/>
                    <a:lumOff val="5000"/>
                  </a:schemeClr>
                </a:solidFill>
                <a:latin typeface="Calibri" panose="020F0502020204030204" pitchFamily="34" charset="0"/>
              </a:rPr>
              <a:t>d</a:t>
            </a:r>
            <a:r>
              <a:rPr lang="en-US" sz="2400" dirty="0" smtClean="0">
                <a:solidFill>
                  <a:schemeClr val="tx1">
                    <a:lumMod val="95000"/>
                    <a:lumOff val="5000"/>
                  </a:schemeClr>
                </a:solidFill>
                <a:latin typeface="Calibri" panose="020F0502020204030204" pitchFamily="34" charset="0"/>
              </a:rPr>
              <a:t>rink alcohol</a:t>
            </a:r>
          </a:p>
          <a:p>
            <a:pPr lvl="1">
              <a:buFont typeface="Candara" panose="020E0502030303020204" pitchFamily="34" charset="0"/>
              <a:buChar char="*"/>
            </a:pPr>
            <a:r>
              <a:rPr lang="en-US" sz="2400" dirty="0">
                <a:solidFill>
                  <a:schemeClr val="tx1">
                    <a:lumMod val="95000"/>
                    <a:lumOff val="5000"/>
                  </a:schemeClr>
                </a:solidFill>
                <a:latin typeface="Calibri" panose="020F0502020204030204" pitchFamily="34" charset="0"/>
              </a:rPr>
              <a:t>s</a:t>
            </a:r>
            <a:r>
              <a:rPr lang="en-US" sz="2400" dirty="0" smtClean="0">
                <a:solidFill>
                  <a:schemeClr val="tx1">
                    <a:lumMod val="95000"/>
                    <a:lumOff val="5000"/>
                  </a:schemeClr>
                </a:solidFill>
                <a:latin typeface="Calibri" panose="020F0502020204030204" pitchFamily="34" charset="0"/>
              </a:rPr>
              <a:t>moke</a:t>
            </a:r>
          </a:p>
          <a:p>
            <a:pPr lvl="1">
              <a:buFont typeface="Candara" panose="020E0502030303020204" pitchFamily="34" charset="0"/>
              <a:buChar char="*"/>
            </a:pPr>
            <a:r>
              <a:rPr lang="en-US" sz="2400" dirty="0">
                <a:solidFill>
                  <a:schemeClr val="tx1">
                    <a:lumMod val="95000"/>
                    <a:lumOff val="5000"/>
                  </a:schemeClr>
                </a:solidFill>
                <a:latin typeface="Calibri" panose="020F0502020204030204" pitchFamily="34" charset="0"/>
              </a:rPr>
              <a:t>n</a:t>
            </a:r>
            <a:r>
              <a:rPr lang="en-US" sz="2400" dirty="0" smtClean="0">
                <a:solidFill>
                  <a:schemeClr val="tx1">
                    <a:lumMod val="95000"/>
                    <a:lumOff val="5000"/>
                  </a:schemeClr>
                </a:solidFill>
                <a:latin typeface="Calibri" panose="020F0502020204030204" pitchFamily="34" charset="0"/>
              </a:rPr>
              <a:t>ot get enough sleep</a:t>
            </a:r>
          </a:p>
          <a:p>
            <a:pPr lvl="1">
              <a:buFont typeface="Candara" panose="020E0502030303020204" pitchFamily="34" charset="0"/>
              <a:buChar char="*"/>
            </a:pPr>
            <a:r>
              <a:rPr lang="en-US" sz="2400" dirty="0">
                <a:solidFill>
                  <a:schemeClr val="tx1">
                    <a:lumMod val="95000"/>
                    <a:lumOff val="5000"/>
                  </a:schemeClr>
                </a:solidFill>
                <a:latin typeface="Calibri" panose="020F0502020204030204" pitchFamily="34" charset="0"/>
              </a:rPr>
              <a:t>e</a:t>
            </a:r>
            <a:r>
              <a:rPr lang="en-US" sz="2400" dirty="0" smtClean="0">
                <a:solidFill>
                  <a:schemeClr val="tx1">
                    <a:lumMod val="95000"/>
                    <a:lumOff val="5000"/>
                  </a:schemeClr>
                </a:solidFill>
                <a:latin typeface="Calibri" panose="020F0502020204030204" pitchFamily="34" charset="0"/>
              </a:rPr>
              <a:t>xperience stress</a:t>
            </a:r>
          </a:p>
        </p:txBody>
      </p:sp>
      <p:sp>
        <p:nvSpPr>
          <p:cNvPr id="2" name="Title 1"/>
          <p:cNvSpPr>
            <a:spLocks noGrp="1"/>
          </p:cNvSpPr>
          <p:nvPr>
            <p:ph type="title"/>
          </p:nvPr>
        </p:nvSpPr>
        <p:spPr>
          <a:xfrm>
            <a:off x="457200" y="402276"/>
            <a:ext cx="8229600" cy="1111664"/>
          </a:xfrm>
        </p:spPr>
        <p:txBody>
          <a:bodyPr>
            <a:normAutofit/>
          </a:bodyPr>
          <a:lstStyle/>
          <a:p>
            <a:pPr algn="ctr"/>
            <a:r>
              <a:rPr lang="en-US" sz="4000"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Who could detox?</a:t>
            </a:r>
            <a:endParaRPr lang="en-US" sz="4000"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
        <p:nvSpPr>
          <p:cNvPr id="7" name="Content Placeholder 2"/>
          <p:cNvSpPr txBox="1">
            <a:spLocks/>
          </p:cNvSpPr>
          <p:nvPr/>
        </p:nvSpPr>
        <p:spPr>
          <a:xfrm>
            <a:off x="3798327" y="2325233"/>
            <a:ext cx="5158636" cy="3087254"/>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buFont typeface="Candara" panose="020E0502030303020204" pitchFamily="34" charset="0"/>
              <a:buChar char="*"/>
            </a:pPr>
            <a:endParaRPr lang="en-US" sz="2800" dirty="0" smtClean="0">
              <a:solidFill>
                <a:schemeClr val="tx1">
                  <a:lumMod val="95000"/>
                  <a:lumOff val="5000"/>
                </a:schemeClr>
              </a:solidFill>
              <a:latin typeface="Calibri" panose="020F0502020204030204" pitchFamily="34" charset="0"/>
            </a:endParaRPr>
          </a:p>
          <a:p>
            <a:pPr lvl="1">
              <a:buFont typeface="Candara" panose="020E0502030303020204" pitchFamily="34" charset="0"/>
              <a:buChar char="*"/>
            </a:pPr>
            <a:r>
              <a:rPr lang="en-US" sz="2400" dirty="0">
                <a:solidFill>
                  <a:schemeClr val="tx1">
                    <a:lumMod val="95000"/>
                    <a:lumOff val="5000"/>
                  </a:schemeClr>
                </a:solidFill>
                <a:latin typeface="Calibri" panose="020F0502020204030204" pitchFamily="34" charset="0"/>
              </a:rPr>
              <a:t>n</a:t>
            </a:r>
            <a:r>
              <a:rPr lang="en-US" sz="2400" dirty="0" smtClean="0">
                <a:solidFill>
                  <a:schemeClr val="tx1">
                    <a:lumMod val="95000"/>
                    <a:lumOff val="5000"/>
                  </a:schemeClr>
                </a:solidFill>
                <a:latin typeface="Calibri" panose="020F0502020204030204" pitchFamily="34" charset="0"/>
              </a:rPr>
              <a:t>eed more energy</a:t>
            </a:r>
          </a:p>
          <a:p>
            <a:pPr lvl="1">
              <a:buFont typeface="Candara" panose="020E0502030303020204" pitchFamily="34" charset="0"/>
              <a:buChar char="*"/>
            </a:pPr>
            <a:r>
              <a:rPr lang="en-US" sz="2400" dirty="0">
                <a:solidFill>
                  <a:schemeClr val="tx1">
                    <a:lumMod val="95000"/>
                    <a:lumOff val="5000"/>
                  </a:schemeClr>
                </a:solidFill>
                <a:latin typeface="Calibri" panose="020F0502020204030204" pitchFamily="34" charset="0"/>
              </a:rPr>
              <a:t>w</a:t>
            </a:r>
            <a:r>
              <a:rPr lang="en-US" sz="2400" dirty="0" smtClean="0">
                <a:solidFill>
                  <a:schemeClr val="tx1">
                    <a:lumMod val="95000"/>
                    <a:lumOff val="5000"/>
                  </a:schemeClr>
                </a:solidFill>
                <a:latin typeface="Calibri" panose="020F0502020204030204" pitchFamily="34" charset="0"/>
              </a:rPr>
              <a:t>ant to feel better</a:t>
            </a:r>
          </a:p>
          <a:p>
            <a:pPr lvl="1">
              <a:buFont typeface="Candara" panose="020E0502030303020204" pitchFamily="34" charset="0"/>
              <a:buChar char="*"/>
            </a:pPr>
            <a:r>
              <a:rPr lang="en-US" sz="2400" dirty="0">
                <a:solidFill>
                  <a:schemeClr val="tx1">
                    <a:lumMod val="95000"/>
                    <a:lumOff val="5000"/>
                  </a:schemeClr>
                </a:solidFill>
                <a:latin typeface="Calibri" panose="020F0502020204030204" pitchFamily="34" charset="0"/>
              </a:rPr>
              <a:t>h</a:t>
            </a:r>
            <a:r>
              <a:rPr lang="en-US" sz="2400" dirty="0" smtClean="0">
                <a:solidFill>
                  <a:schemeClr val="tx1">
                    <a:lumMod val="95000"/>
                    <a:lumOff val="5000"/>
                  </a:schemeClr>
                </a:solidFill>
                <a:latin typeface="Calibri" panose="020F0502020204030204" pitchFamily="34" charset="0"/>
              </a:rPr>
              <a:t>ave exposure to chemicals (at work, prescription medications, etc.)</a:t>
            </a:r>
          </a:p>
          <a:p>
            <a:pPr lvl="1">
              <a:buFont typeface="Candara" panose="020E0502030303020204" pitchFamily="34" charset="0"/>
              <a:buChar char="*"/>
            </a:pPr>
            <a:r>
              <a:rPr lang="en-US" sz="2400" dirty="0">
                <a:solidFill>
                  <a:schemeClr val="tx1">
                    <a:lumMod val="95000"/>
                    <a:lumOff val="5000"/>
                  </a:schemeClr>
                </a:solidFill>
                <a:latin typeface="Calibri" panose="020F0502020204030204" pitchFamily="34" charset="0"/>
              </a:rPr>
              <a:t>w</a:t>
            </a:r>
            <a:r>
              <a:rPr lang="en-US" sz="2400" dirty="0" smtClean="0">
                <a:solidFill>
                  <a:schemeClr val="tx1">
                    <a:lumMod val="95000"/>
                    <a:lumOff val="5000"/>
                  </a:schemeClr>
                </a:solidFill>
                <a:latin typeface="Calibri" panose="020F0502020204030204" pitchFamily="34" charset="0"/>
              </a:rPr>
              <a:t>ant to lose weight</a:t>
            </a:r>
          </a:p>
        </p:txBody>
      </p:sp>
    </p:spTree>
    <p:extLst>
      <p:ext uri="{BB962C8B-B14F-4D97-AF65-F5344CB8AC3E}">
        <p14:creationId xmlns:p14="http://schemas.microsoft.com/office/powerpoint/2010/main" val="33332610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5745" y="3032213"/>
            <a:ext cx="3942272" cy="2653145"/>
          </a:xfrm>
        </p:spPr>
        <p:txBody>
          <a:bodyPr>
            <a:normAutofit/>
          </a:bodyPr>
          <a:lstStyle/>
          <a:p>
            <a:r>
              <a:rPr lang="en-US" sz="2800" dirty="0" smtClean="0">
                <a:solidFill>
                  <a:schemeClr val="tx1">
                    <a:lumMod val="95000"/>
                    <a:lumOff val="5000"/>
                  </a:schemeClr>
                </a:solidFill>
                <a:latin typeface="Calibri" panose="020F0502020204030204" pitchFamily="34" charset="0"/>
              </a:rPr>
              <a:t>Sulfur</a:t>
            </a:r>
          </a:p>
          <a:p>
            <a:pPr lvl="1"/>
            <a:r>
              <a:rPr lang="en-US" sz="2400" dirty="0" smtClean="0">
                <a:solidFill>
                  <a:schemeClr val="tx1">
                    <a:lumMod val="95000"/>
                    <a:lumOff val="5000"/>
                  </a:schemeClr>
                </a:solidFill>
                <a:latin typeface="Calibri" panose="020F0502020204030204" pitchFamily="34" charset="0"/>
              </a:rPr>
              <a:t>Food Sources</a:t>
            </a:r>
          </a:p>
          <a:p>
            <a:r>
              <a:rPr lang="en-US" sz="2800" dirty="0" smtClean="0">
                <a:solidFill>
                  <a:schemeClr val="tx1">
                    <a:lumMod val="95000"/>
                    <a:lumOff val="5000"/>
                  </a:schemeClr>
                </a:solidFill>
                <a:latin typeface="Calibri" panose="020F0502020204030204" pitchFamily="34" charset="0"/>
              </a:rPr>
              <a:t>Amino Acids</a:t>
            </a:r>
          </a:p>
          <a:p>
            <a:pPr lvl="1"/>
            <a:r>
              <a:rPr lang="en-US" sz="2400" dirty="0" smtClean="0">
                <a:solidFill>
                  <a:schemeClr val="tx1">
                    <a:lumMod val="95000"/>
                    <a:lumOff val="5000"/>
                  </a:schemeClr>
                </a:solidFill>
                <a:latin typeface="Calibri" panose="020F0502020204030204" pitchFamily="34" charset="0"/>
              </a:rPr>
              <a:t>Cysteine</a:t>
            </a:r>
          </a:p>
          <a:p>
            <a:pPr lvl="1"/>
            <a:r>
              <a:rPr lang="en-US" sz="2400" dirty="0" smtClean="0">
                <a:solidFill>
                  <a:schemeClr val="tx1">
                    <a:lumMod val="95000"/>
                    <a:lumOff val="5000"/>
                  </a:schemeClr>
                </a:solidFill>
                <a:latin typeface="Calibri" panose="020F0502020204030204" pitchFamily="34" charset="0"/>
              </a:rPr>
              <a:t>Methionine</a:t>
            </a:r>
          </a:p>
        </p:txBody>
      </p:sp>
      <p:sp>
        <p:nvSpPr>
          <p:cNvPr id="2" name="Title 1"/>
          <p:cNvSpPr>
            <a:spLocks noGrp="1"/>
          </p:cNvSpPr>
          <p:nvPr>
            <p:ph type="title"/>
          </p:nvPr>
        </p:nvSpPr>
        <p:spPr/>
        <p:txBody>
          <a:bodyPr/>
          <a:lstStyle/>
          <a:p>
            <a:pPr algn="ct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Phase II Detoxification</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
        <p:nvSpPr>
          <p:cNvPr id="5" name="Rectangle 4"/>
          <p:cNvSpPr/>
          <p:nvPr/>
        </p:nvSpPr>
        <p:spPr>
          <a:xfrm>
            <a:off x="4650479" y="3084578"/>
            <a:ext cx="3228109" cy="2369880"/>
          </a:xfrm>
          <a:prstGeom prst="rect">
            <a:avLst/>
          </a:prstGeom>
        </p:spPr>
        <p:txBody>
          <a:bodyPr wrap="square">
            <a:spAutoFit/>
          </a:bodyPr>
          <a:lstStyle/>
          <a:p>
            <a:pPr marL="274320" lvl="0" indent="-274320" defTabSz="914400">
              <a:spcBef>
                <a:spcPct val="20000"/>
              </a:spcBef>
              <a:buClr>
                <a:srgbClr val="98C723"/>
              </a:buClr>
              <a:buSzPct val="100000"/>
              <a:buFont typeface="Symbol" pitchFamily="18" charset="2"/>
              <a:buChar char=""/>
            </a:pPr>
            <a:r>
              <a:rPr lang="en-US" sz="2800" dirty="0">
                <a:solidFill>
                  <a:prstClr val="black">
                    <a:lumMod val="95000"/>
                    <a:lumOff val="5000"/>
                  </a:prstClr>
                </a:solidFill>
                <a:latin typeface="Calibri" panose="020F0502020204030204" pitchFamily="34" charset="0"/>
              </a:rPr>
              <a:t>Bioflavonoids</a:t>
            </a:r>
          </a:p>
          <a:p>
            <a:pPr marL="576263" lvl="1" indent="-274320" defTabSz="914400">
              <a:spcBef>
                <a:spcPct val="20000"/>
              </a:spcBef>
              <a:buClr>
                <a:srgbClr val="98C723"/>
              </a:buClr>
              <a:buSzPct val="100000"/>
              <a:buFont typeface="Symbol" pitchFamily="18" charset="2"/>
              <a:buChar char=""/>
            </a:pPr>
            <a:r>
              <a:rPr lang="en-US" sz="2400" dirty="0">
                <a:solidFill>
                  <a:prstClr val="black">
                    <a:lumMod val="95000"/>
                    <a:lumOff val="5000"/>
                  </a:prstClr>
                </a:solidFill>
                <a:latin typeface="Calibri" panose="020F0502020204030204" pitchFamily="34" charset="0"/>
              </a:rPr>
              <a:t>Fruit</a:t>
            </a:r>
          </a:p>
          <a:p>
            <a:pPr marL="576263" lvl="1" indent="-274320" defTabSz="914400">
              <a:spcBef>
                <a:spcPct val="20000"/>
              </a:spcBef>
              <a:buClr>
                <a:srgbClr val="98C723"/>
              </a:buClr>
              <a:buSzPct val="100000"/>
              <a:buFont typeface="Symbol" pitchFamily="18" charset="2"/>
              <a:buChar char=""/>
            </a:pPr>
            <a:r>
              <a:rPr lang="en-US" sz="2400" dirty="0">
                <a:solidFill>
                  <a:prstClr val="black">
                    <a:lumMod val="95000"/>
                    <a:lumOff val="5000"/>
                  </a:prstClr>
                </a:solidFill>
                <a:latin typeface="Calibri" panose="020F0502020204030204" pitchFamily="34" charset="0"/>
              </a:rPr>
              <a:t>Vegetables</a:t>
            </a:r>
          </a:p>
          <a:p>
            <a:pPr marL="576263" lvl="1" indent="-274320" defTabSz="914400">
              <a:spcBef>
                <a:spcPct val="20000"/>
              </a:spcBef>
              <a:buClr>
                <a:srgbClr val="98C723"/>
              </a:buClr>
              <a:buSzPct val="100000"/>
              <a:buFont typeface="Symbol" pitchFamily="18" charset="2"/>
              <a:buChar char=""/>
            </a:pPr>
            <a:r>
              <a:rPr lang="en-US" sz="2400" dirty="0">
                <a:solidFill>
                  <a:prstClr val="black">
                    <a:lumMod val="95000"/>
                    <a:lumOff val="5000"/>
                  </a:prstClr>
                </a:solidFill>
                <a:latin typeface="Calibri" panose="020F0502020204030204" pitchFamily="34" charset="0"/>
              </a:rPr>
              <a:t>Oils</a:t>
            </a:r>
          </a:p>
          <a:p>
            <a:pPr marL="274320" lvl="0" indent="-274320" defTabSz="914400">
              <a:spcBef>
                <a:spcPct val="20000"/>
              </a:spcBef>
              <a:buClr>
                <a:srgbClr val="98C723"/>
              </a:buClr>
              <a:buSzPct val="100000"/>
              <a:buFont typeface="Symbol" pitchFamily="18" charset="2"/>
              <a:buChar char=""/>
            </a:pPr>
            <a:endParaRPr lang="en-US" sz="2800" dirty="0">
              <a:solidFill>
                <a:prstClr val="black">
                  <a:lumMod val="95000"/>
                  <a:lumOff val="5000"/>
                </a:prstClr>
              </a:solidFill>
              <a:latin typeface="Calibri" panose="020F0502020204030204" pitchFamily="34" charset="0"/>
            </a:endParaRPr>
          </a:p>
        </p:txBody>
      </p:sp>
    </p:spTree>
    <p:extLst>
      <p:ext uri="{BB962C8B-B14F-4D97-AF65-F5344CB8AC3E}">
        <p14:creationId xmlns:p14="http://schemas.microsoft.com/office/powerpoint/2010/main" val="3184512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dailyperricone.com/wp-content/uploads/2011/04/Broccoli-and-Bruss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8280" y="2834640"/>
            <a:ext cx="6045720" cy="402336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01018" y="2629290"/>
            <a:ext cx="3875425" cy="3450696"/>
          </a:xfrm>
        </p:spPr>
        <p:txBody>
          <a:bodyPr>
            <a:normAutofit/>
          </a:bodyPr>
          <a:lstStyle/>
          <a:p>
            <a:r>
              <a:rPr lang="en-US" dirty="0">
                <a:solidFill>
                  <a:schemeClr val="tx1">
                    <a:lumMod val="95000"/>
                    <a:lumOff val="5000"/>
                  </a:schemeClr>
                </a:solidFill>
                <a:latin typeface="Calibri" panose="020F0502020204030204" pitchFamily="34" charset="0"/>
              </a:rPr>
              <a:t> </a:t>
            </a:r>
            <a:r>
              <a:rPr lang="en-US" dirty="0" smtClean="0">
                <a:solidFill>
                  <a:schemeClr val="tx1">
                    <a:lumMod val="95000"/>
                    <a:lumOff val="5000"/>
                  </a:schemeClr>
                </a:solidFill>
                <a:latin typeface="Calibri" panose="020F0502020204030204" pitchFamily="34" charset="0"/>
              </a:rPr>
              <a:t>Adequate </a:t>
            </a:r>
            <a:r>
              <a:rPr lang="en-US" dirty="0">
                <a:solidFill>
                  <a:schemeClr val="tx1">
                    <a:lumMod val="95000"/>
                    <a:lumOff val="5000"/>
                  </a:schemeClr>
                </a:solidFill>
                <a:latin typeface="Calibri" panose="020F0502020204030204" pitchFamily="34" charset="0"/>
              </a:rPr>
              <a:t>protein intake</a:t>
            </a:r>
          </a:p>
          <a:p>
            <a:r>
              <a:rPr lang="en-US" dirty="0">
                <a:solidFill>
                  <a:schemeClr val="tx1">
                    <a:lumMod val="95000"/>
                    <a:lumOff val="5000"/>
                  </a:schemeClr>
                </a:solidFill>
                <a:latin typeface="Calibri" panose="020F0502020204030204" pitchFamily="34" charset="0"/>
              </a:rPr>
              <a:t>Alliums such as onions and </a:t>
            </a:r>
            <a:r>
              <a:rPr lang="en-US" dirty="0" smtClean="0">
                <a:solidFill>
                  <a:schemeClr val="tx1">
                    <a:lumMod val="95000"/>
                    <a:lumOff val="5000"/>
                  </a:schemeClr>
                </a:solidFill>
                <a:latin typeface="Calibri" panose="020F0502020204030204" pitchFamily="34" charset="0"/>
              </a:rPr>
              <a:t>scallions</a:t>
            </a:r>
            <a:endParaRPr lang="en-US" dirty="0">
              <a:solidFill>
                <a:schemeClr val="tx1">
                  <a:lumMod val="95000"/>
                  <a:lumOff val="5000"/>
                </a:schemeClr>
              </a:solidFill>
              <a:latin typeface="Calibri" panose="020F0502020204030204" pitchFamily="34" charset="0"/>
            </a:endParaRPr>
          </a:p>
          <a:p>
            <a:r>
              <a:rPr lang="en-US" dirty="0">
                <a:solidFill>
                  <a:schemeClr val="tx1">
                    <a:lumMod val="95000"/>
                    <a:lumOff val="5000"/>
                  </a:schemeClr>
                </a:solidFill>
                <a:latin typeface="Calibri" panose="020F0502020204030204" pitchFamily="34" charset="0"/>
              </a:rPr>
              <a:t>Citrus fruit </a:t>
            </a:r>
          </a:p>
          <a:p>
            <a:r>
              <a:rPr lang="en-US" dirty="0">
                <a:solidFill>
                  <a:schemeClr val="tx1">
                    <a:lumMod val="95000"/>
                    <a:lumOff val="5000"/>
                  </a:schemeClr>
                </a:solidFill>
                <a:latin typeface="Calibri" panose="020F0502020204030204" pitchFamily="34" charset="0"/>
              </a:rPr>
              <a:t>Curcumin </a:t>
            </a:r>
          </a:p>
          <a:p>
            <a:r>
              <a:rPr lang="en-US" dirty="0" smtClean="0">
                <a:solidFill>
                  <a:schemeClr val="tx1">
                    <a:lumMod val="95000"/>
                    <a:lumOff val="5000"/>
                  </a:schemeClr>
                </a:solidFill>
                <a:latin typeface="Calibri" panose="020F0502020204030204" pitchFamily="34" charset="0"/>
              </a:rPr>
              <a:t>Cruciferous </a:t>
            </a:r>
            <a:r>
              <a:rPr lang="en-US" dirty="0">
                <a:solidFill>
                  <a:schemeClr val="tx1">
                    <a:lumMod val="95000"/>
                    <a:lumOff val="5000"/>
                  </a:schemeClr>
                </a:solidFill>
                <a:latin typeface="Calibri" panose="020F0502020204030204" pitchFamily="34" charset="0"/>
              </a:rPr>
              <a:t>vegetables such as cabbage, broccoli, </a:t>
            </a:r>
            <a:r>
              <a:rPr lang="en-US" dirty="0" err="1" smtClean="0">
                <a:solidFill>
                  <a:schemeClr val="tx1">
                    <a:lumMod val="95000"/>
                    <a:lumOff val="5000"/>
                  </a:schemeClr>
                </a:solidFill>
                <a:latin typeface="Calibri" panose="020F0502020204030204" pitchFamily="34" charset="0"/>
              </a:rPr>
              <a:t>brussels</a:t>
            </a:r>
            <a:r>
              <a:rPr lang="en-US" dirty="0" smtClean="0">
                <a:solidFill>
                  <a:schemeClr val="tx1">
                    <a:lumMod val="95000"/>
                    <a:lumOff val="5000"/>
                  </a:schemeClr>
                </a:solidFill>
                <a:latin typeface="Calibri" panose="020F0502020204030204" pitchFamily="34" charset="0"/>
              </a:rPr>
              <a:t> </a:t>
            </a:r>
            <a:r>
              <a:rPr lang="en-US" dirty="0">
                <a:solidFill>
                  <a:schemeClr val="tx1">
                    <a:lumMod val="95000"/>
                    <a:lumOff val="5000"/>
                  </a:schemeClr>
                </a:solidFill>
                <a:latin typeface="Calibri" panose="020F0502020204030204" pitchFamily="34" charset="0"/>
              </a:rPr>
              <a:t>sprouts	</a:t>
            </a:r>
          </a:p>
          <a:p>
            <a:endParaRPr lang="en-US" dirty="0">
              <a:solidFill>
                <a:schemeClr val="tx1">
                  <a:lumMod val="95000"/>
                  <a:lumOff val="5000"/>
                </a:schemeClr>
              </a:solidFill>
              <a:latin typeface="Calibri" panose="020F0502020204030204" pitchFamily="34" charset="0"/>
            </a:endParaRPr>
          </a:p>
        </p:txBody>
      </p:sp>
      <p:sp>
        <p:nvSpPr>
          <p:cNvPr id="2" name="Title 1"/>
          <p:cNvSpPr>
            <a:spLocks noGrp="1"/>
          </p:cNvSpPr>
          <p:nvPr>
            <p:ph type="title"/>
          </p:nvPr>
        </p:nvSpPr>
        <p:spPr/>
        <p:txBody>
          <a:bodyPr>
            <a:normAutofit fontScale="90000"/>
          </a:bodyPr>
          <a:lstStyle/>
          <a:p>
            <a:pPr algn="ct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Phase II liver Detoxification Helpers:</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Tree>
    <p:extLst>
      <p:ext uri="{BB962C8B-B14F-4D97-AF65-F5344CB8AC3E}">
        <p14:creationId xmlns:p14="http://schemas.microsoft.com/office/powerpoint/2010/main" val="2844181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8893" y="89296"/>
            <a:ext cx="4760407" cy="6768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9005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199" y="383026"/>
            <a:ext cx="8153399" cy="1162050"/>
          </a:xfrm>
        </p:spPr>
        <p:txBody>
          <a:bodyPr>
            <a:normAutofit/>
          </a:bodyPr>
          <a:lstStyle/>
          <a:p>
            <a:pPr algn="ctr"/>
            <a:r>
              <a:rPr lang="en-US" sz="4400"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The Basics</a:t>
            </a:r>
            <a:endParaRPr lang="en-US" sz="4400"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
        <p:nvSpPr>
          <p:cNvPr id="4" name="Content Placeholder 2"/>
          <p:cNvSpPr>
            <a:spLocks noGrp="1"/>
          </p:cNvSpPr>
          <p:nvPr>
            <p:ph idx="1"/>
          </p:nvPr>
        </p:nvSpPr>
        <p:spPr>
          <a:xfrm>
            <a:off x="1020527" y="2595277"/>
            <a:ext cx="7199837" cy="3981000"/>
          </a:xfrm>
        </p:spPr>
        <p:txBody>
          <a:bodyPr>
            <a:normAutofit/>
          </a:bodyPr>
          <a:lstStyle/>
          <a:p>
            <a:r>
              <a:rPr lang="en-US" dirty="0">
                <a:solidFill>
                  <a:schemeClr val="tx1">
                    <a:lumMod val="95000"/>
                    <a:lumOff val="5000"/>
                  </a:schemeClr>
                </a:solidFill>
                <a:latin typeface="Calibri" panose="020F0502020204030204" pitchFamily="34" charset="0"/>
              </a:rPr>
              <a:t>T</a:t>
            </a:r>
            <a:r>
              <a:rPr lang="en-US" sz="2400" dirty="0" smtClean="0">
                <a:solidFill>
                  <a:schemeClr val="tx1">
                    <a:lumMod val="95000"/>
                    <a:lumOff val="5000"/>
                  </a:schemeClr>
                </a:solidFill>
                <a:latin typeface="Calibri" panose="020F0502020204030204" pitchFamily="34" charset="0"/>
              </a:rPr>
              <a:t>wo – three ounce servings of protein daily</a:t>
            </a:r>
          </a:p>
          <a:p>
            <a:r>
              <a:rPr lang="en-US" dirty="0">
                <a:solidFill>
                  <a:schemeClr val="tx1">
                    <a:lumMod val="95000"/>
                    <a:lumOff val="5000"/>
                  </a:schemeClr>
                </a:solidFill>
                <a:latin typeface="Calibri" panose="020F0502020204030204" pitchFamily="34" charset="0"/>
              </a:rPr>
              <a:t>T</a:t>
            </a:r>
            <a:r>
              <a:rPr lang="en-US" sz="2400" dirty="0" smtClean="0">
                <a:solidFill>
                  <a:schemeClr val="tx1">
                    <a:lumMod val="95000"/>
                    <a:lumOff val="5000"/>
                  </a:schemeClr>
                </a:solidFill>
                <a:latin typeface="Calibri" panose="020F0502020204030204" pitchFamily="34" charset="0"/>
              </a:rPr>
              <a:t>wo servings of healthy oils daily</a:t>
            </a:r>
            <a:endParaRPr lang="en-US" sz="2000" dirty="0" smtClean="0">
              <a:solidFill>
                <a:schemeClr val="tx1">
                  <a:lumMod val="95000"/>
                  <a:lumOff val="5000"/>
                </a:schemeClr>
              </a:solidFill>
              <a:latin typeface="Calibri" panose="020F0502020204030204" pitchFamily="34" charset="0"/>
            </a:endParaRPr>
          </a:p>
          <a:p>
            <a:r>
              <a:rPr lang="en-US" sz="2400" dirty="0" smtClean="0">
                <a:solidFill>
                  <a:schemeClr val="tx1">
                    <a:lumMod val="95000"/>
                    <a:lumOff val="5000"/>
                  </a:schemeClr>
                </a:solidFill>
                <a:latin typeface="Calibri" panose="020F0502020204030204" pitchFamily="34" charset="0"/>
              </a:rPr>
              <a:t>Eat three fruits daily</a:t>
            </a:r>
          </a:p>
          <a:p>
            <a:r>
              <a:rPr lang="en-US" dirty="0">
                <a:solidFill>
                  <a:schemeClr val="tx1">
                    <a:lumMod val="95000"/>
                    <a:lumOff val="5000"/>
                  </a:schemeClr>
                </a:solidFill>
                <a:latin typeface="Calibri" panose="020F0502020204030204" pitchFamily="34" charset="0"/>
              </a:rPr>
              <a:t>E</a:t>
            </a:r>
            <a:r>
              <a:rPr lang="en-US" sz="2400" dirty="0" smtClean="0">
                <a:solidFill>
                  <a:schemeClr val="tx1">
                    <a:lumMod val="95000"/>
                    <a:lumOff val="5000"/>
                  </a:schemeClr>
                </a:solidFill>
                <a:latin typeface="Calibri" panose="020F0502020204030204" pitchFamily="34" charset="0"/>
              </a:rPr>
              <a:t>at at least 8-12 cups of vegetables daily</a:t>
            </a:r>
            <a:endParaRPr lang="en-US" sz="2400" dirty="0">
              <a:solidFill>
                <a:schemeClr val="tx1">
                  <a:lumMod val="95000"/>
                  <a:lumOff val="5000"/>
                </a:schemeClr>
              </a:solidFill>
              <a:latin typeface="Calibri" panose="020F0502020204030204" pitchFamily="34" charset="0"/>
            </a:endParaRPr>
          </a:p>
        </p:txBody>
      </p:sp>
    </p:spTree>
    <p:extLst>
      <p:ext uri="{BB962C8B-B14F-4D97-AF65-F5344CB8AC3E}">
        <p14:creationId xmlns:p14="http://schemas.microsoft.com/office/powerpoint/2010/main" val="27139920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5267" y="2721647"/>
            <a:ext cx="5528733" cy="3450696"/>
          </a:xfrm>
        </p:spPr>
        <p:txBody>
          <a:bodyPr>
            <a:normAutofit/>
          </a:bodyPr>
          <a:lstStyle/>
          <a:p>
            <a:r>
              <a:rPr lang="en-US" dirty="0" smtClean="0">
                <a:solidFill>
                  <a:schemeClr val="tx1">
                    <a:lumMod val="95000"/>
                    <a:lumOff val="5000"/>
                  </a:schemeClr>
                </a:solidFill>
                <a:latin typeface="Calibri" panose="020F0502020204030204" pitchFamily="34" charset="0"/>
              </a:rPr>
              <a:t>Alcohol</a:t>
            </a:r>
          </a:p>
          <a:p>
            <a:r>
              <a:rPr lang="en-US" dirty="0" smtClean="0">
                <a:solidFill>
                  <a:schemeClr val="tx1">
                    <a:lumMod val="95000"/>
                    <a:lumOff val="5000"/>
                  </a:schemeClr>
                </a:solidFill>
                <a:latin typeface="Calibri" panose="020F0502020204030204" pitchFamily="34" charset="0"/>
              </a:rPr>
              <a:t>Coffee, Soda, Caffeinated Beverages</a:t>
            </a:r>
          </a:p>
          <a:p>
            <a:r>
              <a:rPr lang="en-US" dirty="0" smtClean="0">
                <a:solidFill>
                  <a:schemeClr val="tx1">
                    <a:lumMod val="95000"/>
                    <a:lumOff val="5000"/>
                  </a:schemeClr>
                </a:solidFill>
                <a:latin typeface="Calibri" panose="020F0502020204030204" pitchFamily="34" charset="0"/>
              </a:rPr>
              <a:t>No Grains or Starches</a:t>
            </a:r>
          </a:p>
          <a:p>
            <a:r>
              <a:rPr lang="en-US" dirty="0" smtClean="0">
                <a:solidFill>
                  <a:schemeClr val="tx1">
                    <a:lumMod val="95000"/>
                    <a:lumOff val="5000"/>
                  </a:schemeClr>
                </a:solidFill>
                <a:latin typeface="Calibri" panose="020F0502020204030204" pitchFamily="34" charset="0"/>
              </a:rPr>
              <a:t>Sugar - (other than natural sugar found in fruits) or junk food</a:t>
            </a:r>
          </a:p>
          <a:p>
            <a:r>
              <a:rPr lang="en-US" dirty="0" smtClean="0">
                <a:solidFill>
                  <a:schemeClr val="tx1">
                    <a:lumMod val="95000"/>
                    <a:lumOff val="5000"/>
                  </a:schemeClr>
                </a:solidFill>
                <a:latin typeface="Calibri" panose="020F0502020204030204" pitchFamily="34" charset="0"/>
              </a:rPr>
              <a:t>Strenuous </a:t>
            </a:r>
            <a:r>
              <a:rPr lang="en-US" dirty="0">
                <a:solidFill>
                  <a:schemeClr val="tx1">
                    <a:lumMod val="95000"/>
                    <a:lumOff val="5000"/>
                  </a:schemeClr>
                </a:solidFill>
                <a:latin typeface="Calibri" panose="020F0502020204030204" pitchFamily="34" charset="0"/>
              </a:rPr>
              <a:t>E</a:t>
            </a:r>
            <a:r>
              <a:rPr lang="en-US" dirty="0" smtClean="0">
                <a:solidFill>
                  <a:schemeClr val="tx1">
                    <a:lumMod val="95000"/>
                    <a:lumOff val="5000"/>
                  </a:schemeClr>
                </a:solidFill>
                <a:latin typeface="Calibri" panose="020F0502020204030204" pitchFamily="34" charset="0"/>
              </a:rPr>
              <a:t>xercise</a:t>
            </a:r>
          </a:p>
          <a:p>
            <a:r>
              <a:rPr lang="en-US" dirty="0" smtClean="0">
                <a:solidFill>
                  <a:schemeClr val="tx1">
                    <a:lumMod val="95000"/>
                    <a:lumOff val="5000"/>
                  </a:schemeClr>
                </a:solidFill>
                <a:latin typeface="Calibri" panose="020F0502020204030204" pitchFamily="34" charset="0"/>
              </a:rPr>
              <a:t>Skipping </a:t>
            </a:r>
            <a:r>
              <a:rPr lang="en-US" dirty="0">
                <a:solidFill>
                  <a:schemeClr val="tx1">
                    <a:lumMod val="95000"/>
                    <a:lumOff val="5000"/>
                  </a:schemeClr>
                </a:solidFill>
                <a:latin typeface="Calibri" panose="020F0502020204030204" pitchFamily="34" charset="0"/>
              </a:rPr>
              <a:t>M</a:t>
            </a:r>
            <a:r>
              <a:rPr lang="en-US" dirty="0" smtClean="0">
                <a:solidFill>
                  <a:schemeClr val="tx1">
                    <a:lumMod val="95000"/>
                    <a:lumOff val="5000"/>
                  </a:schemeClr>
                </a:solidFill>
                <a:latin typeface="Calibri" panose="020F0502020204030204" pitchFamily="34" charset="0"/>
              </a:rPr>
              <a:t>eals</a:t>
            </a:r>
          </a:p>
          <a:p>
            <a:endParaRPr lang="en-US" dirty="0" smtClean="0">
              <a:solidFill>
                <a:schemeClr val="tx1">
                  <a:lumMod val="95000"/>
                  <a:lumOff val="5000"/>
                </a:schemeClr>
              </a:solidFill>
              <a:latin typeface="Calibri" panose="020F0502020204030204" pitchFamily="34" charset="0"/>
            </a:endParaRPr>
          </a:p>
          <a:p>
            <a:endParaRPr lang="en-US" dirty="0">
              <a:solidFill>
                <a:schemeClr val="tx1">
                  <a:lumMod val="95000"/>
                  <a:lumOff val="5000"/>
                </a:schemeClr>
              </a:solidFill>
              <a:latin typeface="Calibri" panose="020F0502020204030204" pitchFamily="34" charset="0"/>
            </a:endParaRPr>
          </a:p>
        </p:txBody>
      </p:sp>
      <p:sp>
        <p:nvSpPr>
          <p:cNvPr id="2" name="Title 1"/>
          <p:cNvSpPr>
            <a:spLocks noGrp="1"/>
          </p:cNvSpPr>
          <p:nvPr>
            <p:ph type="title"/>
          </p:nvPr>
        </p:nvSpPr>
        <p:spPr/>
        <p:txBody>
          <a:bodyPr/>
          <a:lstStyle/>
          <a:p>
            <a:pPr algn="ct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Detox Re-Caps</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
        <p:nvSpPr>
          <p:cNvPr id="4" name="TextBox 3"/>
          <p:cNvSpPr txBox="1"/>
          <p:nvPr/>
        </p:nvSpPr>
        <p:spPr>
          <a:xfrm>
            <a:off x="258498" y="3330631"/>
            <a:ext cx="3299429" cy="1862048"/>
          </a:xfrm>
          <a:prstGeom prst="rect">
            <a:avLst/>
          </a:prstGeom>
          <a:noFill/>
        </p:spPr>
        <p:txBody>
          <a:bodyPr wrap="none" rtlCol="0">
            <a:spAutoFit/>
          </a:bodyPr>
          <a:lstStyle/>
          <a:p>
            <a:r>
              <a:rPr lang="en-US" sz="11500" b="1" i="1" dirty="0" smtClean="0">
                <a:latin typeface="Calibri" panose="020F0502020204030204" pitchFamily="34" charset="0"/>
              </a:rPr>
              <a:t>NO...</a:t>
            </a:r>
            <a:endParaRPr lang="en-US" sz="11500" b="1" i="1" dirty="0">
              <a:latin typeface="Calibri" panose="020F0502020204030204" pitchFamily="34" charset="0"/>
            </a:endParaRPr>
          </a:p>
        </p:txBody>
      </p:sp>
    </p:spTree>
    <p:extLst>
      <p:ext uri="{BB962C8B-B14F-4D97-AF65-F5344CB8AC3E}">
        <p14:creationId xmlns:p14="http://schemas.microsoft.com/office/powerpoint/2010/main" val="16180079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chemeClr val="tx1">
                    <a:lumMod val="95000"/>
                    <a:lumOff val="5000"/>
                  </a:schemeClr>
                </a:solidFill>
                <a:latin typeface="Calibri" panose="020F0502020204030204" pitchFamily="34" charset="0"/>
              </a:rPr>
              <a:t>Drink 8-10 cups of water daily</a:t>
            </a:r>
          </a:p>
          <a:p>
            <a:r>
              <a:rPr lang="en-US" dirty="0" smtClean="0">
                <a:solidFill>
                  <a:schemeClr val="tx1">
                    <a:lumMod val="95000"/>
                    <a:lumOff val="5000"/>
                  </a:schemeClr>
                </a:solidFill>
                <a:latin typeface="Calibri" panose="020F0502020204030204" pitchFamily="34" charset="0"/>
              </a:rPr>
              <a:t>Start each day with ½ fresh lemon squeezed into a cup of warm water</a:t>
            </a:r>
          </a:p>
          <a:p>
            <a:r>
              <a:rPr lang="en-US" dirty="0" smtClean="0">
                <a:solidFill>
                  <a:schemeClr val="tx1">
                    <a:lumMod val="95000"/>
                    <a:lumOff val="5000"/>
                  </a:schemeClr>
                </a:solidFill>
                <a:latin typeface="Calibri" panose="020F0502020204030204" pitchFamily="34" charset="0"/>
              </a:rPr>
              <a:t>Get plenty of rest &amp; sleep</a:t>
            </a:r>
          </a:p>
          <a:p>
            <a:r>
              <a:rPr lang="en-US" dirty="0" smtClean="0">
                <a:solidFill>
                  <a:schemeClr val="tx1">
                    <a:lumMod val="95000"/>
                    <a:lumOff val="5000"/>
                  </a:schemeClr>
                </a:solidFill>
                <a:latin typeface="Calibri" panose="020F0502020204030204" pitchFamily="34" charset="0"/>
              </a:rPr>
              <a:t>Use spices</a:t>
            </a:r>
          </a:p>
          <a:p>
            <a:r>
              <a:rPr lang="en-US" dirty="0" smtClean="0">
                <a:solidFill>
                  <a:schemeClr val="tx1">
                    <a:lumMod val="95000"/>
                    <a:lumOff val="5000"/>
                  </a:schemeClr>
                </a:solidFill>
                <a:latin typeface="Calibri" panose="020F0502020204030204" pitchFamily="34" charset="0"/>
              </a:rPr>
              <a:t>Chose raw or slightly steamed vegetables</a:t>
            </a:r>
          </a:p>
          <a:p>
            <a:r>
              <a:rPr lang="en-US" dirty="0" smtClean="0">
                <a:solidFill>
                  <a:schemeClr val="tx1">
                    <a:lumMod val="95000"/>
                    <a:lumOff val="5000"/>
                  </a:schemeClr>
                </a:solidFill>
                <a:latin typeface="Calibri" panose="020F0502020204030204" pitchFamily="34" charset="0"/>
              </a:rPr>
              <a:t>Use TLS supplements and other detox support products</a:t>
            </a:r>
          </a:p>
          <a:p>
            <a:pPr marL="0" indent="0">
              <a:buNone/>
            </a:pPr>
            <a:endParaRPr lang="en-US" dirty="0">
              <a:solidFill>
                <a:schemeClr val="tx1">
                  <a:lumMod val="95000"/>
                  <a:lumOff val="5000"/>
                </a:schemeClr>
              </a:solidFill>
              <a:latin typeface="Calibri" panose="020F0502020204030204" pitchFamily="34" charset="0"/>
            </a:endParaRPr>
          </a:p>
        </p:txBody>
      </p:sp>
      <p:sp>
        <p:nvSpPr>
          <p:cNvPr id="2" name="Title 1"/>
          <p:cNvSpPr>
            <a:spLocks noGrp="1"/>
          </p:cNvSpPr>
          <p:nvPr>
            <p:ph type="title"/>
          </p:nvPr>
        </p:nvSpPr>
        <p:spPr/>
        <p:txBody>
          <a:bodyPr/>
          <a:lstStyle/>
          <a:p>
            <a:pPr algn="ct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Detox Re-Caps</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Tree>
    <p:extLst>
      <p:ext uri="{BB962C8B-B14F-4D97-AF65-F5344CB8AC3E}">
        <p14:creationId xmlns:p14="http://schemas.microsoft.com/office/powerpoint/2010/main" val="5898262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Why lemon juice and warm water?</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
        <p:nvSpPr>
          <p:cNvPr id="3" name="Content Placeholder 2"/>
          <p:cNvSpPr>
            <a:spLocks noGrp="1"/>
          </p:cNvSpPr>
          <p:nvPr>
            <p:ph sz="quarter" idx="13"/>
          </p:nvPr>
        </p:nvSpPr>
        <p:spPr>
          <a:xfrm>
            <a:off x="408811" y="2698308"/>
            <a:ext cx="3822192" cy="3447288"/>
          </a:xfrm>
        </p:spPr>
        <p:txBody>
          <a:bodyPr>
            <a:noAutofit/>
          </a:bodyPr>
          <a:lstStyle/>
          <a:p>
            <a:r>
              <a:rPr lang="en-US" sz="1800" dirty="0" smtClean="0">
                <a:solidFill>
                  <a:schemeClr val="tx1">
                    <a:lumMod val="95000"/>
                    <a:lumOff val="5000"/>
                  </a:schemeClr>
                </a:solidFill>
                <a:latin typeface="Calibri" panose="020F0502020204030204" pitchFamily="34" charset="0"/>
              </a:rPr>
              <a:t>Helps the gall bladder work effectively</a:t>
            </a:r>
          </a:p>
          <a:p>
            <a:pPr marL="0" indent="0">
              <a:buNone/>
            </a:pPr>
            <a:endParaRPr lang="en-US" sz="1800" dirty="0" smtClean="0">
              <a:solidFill>
                <a:schemeClr val="tx1">
                  <a:lumMod val="95000"/>
                  <a:lumOff val="5000"/>
                </a:schemeClr>
              </a:solidFill>
              <a:latin typeface="Calibri" panose="020F0502020204030204" pitchFamily="34" charset="0"/>
            </a:endParaRPr>
          </a:p>
          <a:p>
            <a:r>
              <a:rPr lang="en-US" sz="1800" dirty="0" smtClean="0">
                <a:solidFill>
                  <a:schemeClr val="tx1">
                    <a:lumMod val="95000"/>
                    <a:lumOff val="5000"/>
                  </a:schemeClr>
                </a:solidFill>
                <a:latin typeface="Calibri" panose="020F0502020204030204" pitchFamily="34" charset="0"/>
              </a:rPr>
              <a:t>Helps flush the toxins out</a:t>
            </a:r>
          </a:p>
          <a:p>
            <a:pPr marL="0" indent="0">
              <a:buNone/>
            </a:pPr>
            <a:endParaRPr lang="en-US" sz="1800" dirty="0" smtClean="0">
              <a:solidFill>
                <a:schemeClr val="tx1">
                  <a:lumMod val="95000"/>
                  <a:lumOff val="5000"/>
                </a:schemeClr>
              </a:solidFill>
              <a:latin typeface="Calibri" panose="020F0502020204030204" pitchFamily="34" charset="0"/>
            </a:endParaRPr>
          </a:p>
          <a:p>
            <a:r>
              <a:rPr lang="en-US" sz="1800" dirty="0" smtClean="0">
                <a:solidFill>
                  <a:schemeClr val="tx1">
                    <a:lumMod val="95000"/>
                    <a:lumOff val="5000"/>
                  </a:schemeClr>
                </a:solidFill>
                <a:latin typeface="Calibri" panose="020F0502020204030204" pitchFamily="34" charset="0"/>
              </a:rPr>
              <a:t>Helps with cravings</a:t>
            </a:r>
          </a:p>
          <a:p>
            <a:pPr marL="0" indent="0">
              <a:buNone/>
            </a:pPr>
            <a:endParaRPr lang="en-US" sz="1800" dirty="0" smtClean="0">
              <a:solidFill>
                <a:schemeClr val="tx1">
                  <a:lumMod val="95000"/>
                  <a:lumOff val="5000"/>
                </a:schemeClr>
              </a:solidFill>
              <a:latin typeface="Calibri" panose="020F0502020204030204" pitchFamily="34" charset="0"/>
            </a:endParaRPr>
          </a:p>
          <a:p>
            <a:r>
              <a:rPr lang="en-US" sz="1800" dirty="0" smtClean="0">
                <a:solidFill>
                  <a:schemeClr val="tx1">
                    <a:lumMod val="95000"/>
                    <a:lumOff val="5000"/>
                  </a:schemeClr>
                </a:solidFill>
                <a:latin typeface="Calibri" panose="020F0502020204030204" pitchFamily="34" charset="0"/>
              </a:rPr>
              <a:t>Helps maintain immune system</a:t>
            </a:r>
          </a:p>
          <a:p>
            <a:pPr marL="0" indent="0">
              <a:buNone/>
            </a:pPr>
            <a:endParaRPr lang="en-US" sz="1800" dirty="0" smtClean="0">
              <a:solidFill>
                <a:schemeClr val="tx1">
                  <a:lumMod val="95000"/>
                  <a:lumOff val="5000"/>
                </a:schemeClr>
              </a:solidFill>
              <a:latin typeface="Calibri" panose="020F0502020204030204" pitchFamily="34" charset="0"/>
            </a:endParaRPr>
          </a:p>
          <a:p>
            <a:r>
              <a:rPr lang="en-US" sz="1800" dirty="0" smtClean="0">
                <a:solidFill>
                  <a:schemeClr val="tx1">
                    <a:lumMod val="95000"/>
                    <a:lumOff val="5000"/>
                  </a:schemeClr>
                </a:solidFill>
                <a:latin typeface="Calibri" panose="020F0502020204030204" pitchFamily="34" charset="0"/>
              </a:rPr>
              <a:t>The </a:t>
            </a:r>
            <a:r>
              <a:rPr lang="en-US" sz="1800" dirty="0">
                <a:solidFill>
                  <a:schemeClr val="tx1">
                    <a:lumMod val="95000"/>
                    <a:lumOff val="5000"/>
                  </a:schemeClr>
                </a:solidFill>
                <a:latin typeface="Calibri" panose="020F0502020204030204" pitchFamily="34" charset="0"/>
              </a:rPr>
              <a:t>potassium content in lemon helps nourish brain and nerve cells</a:t>
            </a:r>
            <a:endParaRPr lang="en-US" sz="1800" dirty="0" smtClean="0">
              <a:solidFill>
                <a:schemeClr val="tx1">
                  <a:lumMod val="95000"/>
                  <a:lumOff val="5000"/>
                </a:schemeClr>
              </a:solidFill>
              <a:latin typeface="Calibri" panose="020F0502020204030204" pitchFamily="34" charset="0"/>
            </a:endParaRPr>
          </a:p>
        </p:txBody>
      </p:sp>
      <p:sp>
        <p:nvSpPr>
          <p:cNvPr id="4" name="Content Placeholder 3"/>
          <p:cNvSpPr>
            <a:spLocks noGrp="1"/>
          </p:cNvSpPr>
          <p:nvPr>
            <p:ph sz="quarter" idx="14"/>
          </p:nvPr>
        </p:nvSpPr>
        <p:spPr/>
        <p:txBody>
          <a:bodyPr>
            <a:noAutofit/>
          </a:bodyPr>
          <a:lstStyle/>
          <a:p>
            <a:pPr>
              <a:spcBef>
                <a:spcPts val="0"/>
              </a:spcBef>
            </a:pPr>
            <a:r>
              <a:rPr lang="en-US" sz="1800" dirty="0" smtClean="0">
                <a:solidFill>
                  <a:schemeClr val="tx1">
                    <a:lumMod val="95000"/>
                    <a:lumOff val="5000"/>
                  </a:schemeClr>
                </a:solidFill>
                <a:latin typeface="Calibri" panose="020F0502020204030204" pitchFamily="34" charset="0"/>
              </a:rPr>
              <a:t>Lemons contain pectin fiber which is very beneficial for colon health and also serves as a powerful antibacterial </a:t>
            </a:r>
          </a:p>
          <a:p>
            <a:pPr marL="0" indent="0">
              <a:spcBef>
                <a:spcPts val="0"/>
              </a:spcBef>
              <a:buNone/>
            </a:pPr>
            <a:r>
              <a:rPr lang="en-US" sz="1800" dirty="0" smtClean="0">
                <a:solidFill>
                  <a:schemeClr val="tx1">
                    <a:lumMod val="95000"/>
                    <a:lumOff val="5000"/>
                  </a:schemeClr>
                </a:solidFill>
                <a:latin typeface="Calibri" panose="020F0502020204030204" pitchFamily="34" charset="0"/>
              </a:rPr>
              <a:t> </a:t>
            </a:r>
          </a:p>
          <a:p>
            <a:pPr>
              <a:spcBef>
                <a:spcPts val="0"/>
              </a:spcBef>
            </a:pPr>
            <a:r>
              <a:rPr lang="en-US" sz="1800" dirty="0" smtClean="0">
                <a:solidFill>
                  <a:schemeClr val="tx1">
                    <a:lumMod val="95000"/>
                    <a:lumOff val="5000"/>
                  </a:schemeClr>
                </a:solidFill>
                <a:latin typeface="Calibri" panose="020F0502020204030204" pitchFamily="34" charset="0"/>
              </a:rPr>
              <a:t>It balances maintain the pH levels in the body </a:t>
            </a:r>
          </a:p>
          <a:p>
            <a:pPr marL="0" indent="0">
              <a:spcBef>
                <a:spcPts val="0"/>
              </a:spcBef>
              <a:buNone/>
            </a:pPr>
            <a:endParaRPr lang="en-US" sz="1800" dirty="0" smtClean="0">
              <a:solidFill>
                <a:schemeClr val="tx1">
                  <a:lumMod val="95000"/>
                  <a:lumOff val="5000"/>
                </a:schemeClr>
              </a:solidFill>
              <a:latin typeface="Calibri" panose="020F0502020204030204" pitchFamily="34" charset="0"/>
            </a:endParaRPr>
          </a:p>
          <a:p>
            <a:pPr>
              <a:spcBef>
                <a:spcPts val="0"/>
              </a:spcBef>
            </a:pPr>
            <a:r>
              <a:rPr lang="en-US" sz="1800" dirty="0" smtClean="0">
                <a:solidFill>
                  <a:schemeClr val="tx1">
                    <a:lumMod val="95000"/>
                    <a:lumOff val="5000"/>
                  </a:schemeClr>
                </a:solidFill>
                <a:latin typeface="Calibri" panose="020F0502020204030204" pitchFamily="34" charset="0"/>
              </a:rPr>
              <a:t>Having warm lemon juice early in the morning helps flush out toxins</a:t>
            </a:r>
          </a:p>
          <a:p>
            <a:pPr marL="0" indent="0">
              <a:spcBef>
                <a:spcPts val="0"/>
              </a:spcBef>
              <a:buNone/>
            </a:pPr>
            <a:r>
              <a:rPr lang="en-US" sz="1800" dirty="0" smtClean="0">
                <a:solidFill>
                  <a:schemeClr val="tx1">
                    <a:lumMod val="95000"/>
                    <a:lumOff val="5000"/>
                  </a:schemeClr>
                </a:solidFill>
                <a:latin typeface="Calibri" panose="020F0502020204030204" pitchFamily="34" charset="0"/>
              </a:rPr>
              <a:t> </a:t>
            </a:r>
          </a:p>
          <a:p>
            <a:pPr>
              <a:spcBef>
                <a:spcPts val="0"/>
              </a:spcBef>
            </a:pPr>
            <a:r>
              <a:rPr lang="en-US" sz="1800" dirty="0" smtClean="0">
                <a:solidFill>
                  <a:schemeClr val="tx1">
                    <a:lumMod val="95000"/>
                    <a:lumOff val="5000"/>
                  </a:schemeClr>
                </a:solidFill>
                <a:latin typeface="Calibri" panose="020F0502020204030204" pitchFamily="34" charset="0"/>
              </a:rPr>
              <a:t>It aids digestion and encourages the production of bile</a:t>
            </a:r>
          </a:p>
          <a:p>
            <a:pPr>
              <a:lnSpc>
                <a:spcPct val="120000"/>
              </a:lnSpc>
            </a:pPr>
            <a:endParaRPr lang="en-US" sz="1800" dirty="0">
              <a:solidFill>
                <a:schemeClr val="tx1">
                  <a:lumMod val="95000"/>
                  <a:lumOff val="5000"/>
                </a:schemeClr>
              </a:solidFill>
              <a:latin typeface="Calibri" panose="020F0502020204030204" pitchFamily="34" charset="0"/>
            </a:endParaRPr>
          </a:p>
        </p:txBody>
      </p:sp>
    </p:spTree>
    <p:extLst>
      <p:ext uri="{BB962C8B-B14F-4D97-AF65-F5344CB8AC3E}">
        <p14:creationId xmlns:p14="http://schemas.microsoft.com/office/powerpoint/2010/main" val="8438132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a57.foxnews.com/global.fncstatic.com/static/managed/img/fn2/video/876/493/ASL-010409HEALTHTALKDETOX-0ICKOQIA_FNC_010410_15-55.jpg?ve=1&amp;tl=1"/>
          <p:cNvPicPr>
            <a:picLocks noChangeAspect="1" noChangeArrowheads="1"/>
          </p:cNvPicPr>
          <p:nvPr/>
        </p:nvPicPr>
        <p:blipFill rotWithShape="1">
          <a:blip r:embed="rId3">
            <a:extLst>
              <a:ext uri="{28A0092B-C50C-407E-A947-70E740481C1C}">
                <a14:useLocalDpi xmlns:a14="http://schemas.microsoft.com/office/drawing/2010/main" val="0"/>
              </a:ext>
            </a:extLst>
          </a:blip>
          <a:srcRect l="-5032"/>
          <a:stretch/>
        </p:blipFill>
        <p:spPr bwMode="auto">
          <a:xfrm>
            <a:off x="3446675" y="3381426"/>
            <a:ext cx="5697325" cy="34747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42543" y="2800917"/>
            <a:ext cx="6666258" cy="2066636"/>
          </a:xfrm>
        </p:spPr>
        <p:txBody>
          <a:bodyPr>
            <a:normAutofit/>
          </a:bodyPr>
          <a:lstStyle/>
          <a:p>
            <a:r>
              <a:rPr lang="en-US" sz="2800" dirty="0" smtClean="0">
                <a:solidFill>
                  <a:schemeClr val="tx1">
                    <a:lumMod val="95000"/>
                    <a:lumOff val="5000"/>
                  </a:schemeClr>
                </a:solidFill>
                <a:latin typeface="Calibri" panose="020F0502020204030204" pitchFamily="34" charset="0"/>
              </a:rPr>
              <a:t>Why should exercise be avoided?</a:t>
            </a:r>
          </a:p>
          <a:p>
            <a:endParaRPr lang="en-US" sz="1600" dirty="0" smtClean="0">
              <a:solidFill>
                <a:schemeClr val="tx1">
                  <a:lumMod val="95000"/>
                  <a:lumOff val="5000"/>
                </a:schemeClr>
              </a:solidFill>
              <a:latin typeface="Calibri" panose="020F0502020204030204" pitchFamily="34" charset="0"/>
            </a:endParaRPr>
          </a:p>
          <a:p>
            <a:r>
              <a:rPr lang="en-US" sz="2800" dirty="0" smtClean="0">
                <a:solidFill>
                  <a:schemeClr val="tx1">
                    <a:lumMod val="95000"/>
                    <a:lumOff val="5000"/>
                  </a:schemeClr>
                </a:solidFill>
                <a:latin typeface="Calibri" panose="020F0502020204030204" pitchFamily="34" charset="0"/>
              </a:rPr>
              <a:t>What types of exercise are better options?</a:t>
            </a:r>
            <a:endParaRPr lang="en-US" sz="2800" dirty="0">
              <a:solidFill>
                <a:schemeClr val="tx1">
                  <a:lumMod val="95000"/>
                  <a:lumOff val="5000"/>
                </a:schemeClr>
              </a:solidFill>
              <a:latin typeface="Calibri" panose="020F0502020204030204" pitchFamily="34" charset="0"/>
            </a:endParaRPr>
          </a:p>
        </p:txBody>
      </p:sp>
      <p:sp>
        <p:nvSpPr>
          <p:cNvPr id="2" name="Title 1"/>
          <p:cNvSpPr>
            <a:spLocks noGrp="1"/>
          </p:cNvSpPr>
          <p:nvPr>
            <p:ph type="title"/>
          </p:nvPr>
        </p:nvSpPr>
        <p:spPr/>
        <p:txBody>
          <a:bodyPr/>
          <a:lstStyle/>
          <a:p>
            <a:pPr algn="ct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Exercise &amp; Detox</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Tree>
    <p:extLst>
      <p:ext uri="{BB962C8B-B14F-4D97-AF65-F5344CB8AC3E}">
        <p14:creationId xmlns:p14="http://schemas.microsoft.com/office/powerpoint/2010/main" val="39393549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504266" y="2318297"/>
            <a:ext cx="8010006" cy="4451948"/>
          </a:xfrm>
        </p:spPr>
        <p:txBody>
          <a:bodyPr>
            <a:noAutofit/>
          </a:bodyPr>
          <a:lstStyle/>
          <a:p>
            <a:pPr eaLnBrk="1" hangingPunct="1">
              <a:lnSpc>
                <a:spcPct val="110000"/>
              </a:lnSpc>
              <a:spcBef>
                <a:spcPts val="0"/>
              </a:spcBef>
            </a:pPr>
            <a:r>
              <a:rPr lang="en-US" dirty="0" smtClean="0">
                <a:solidFill>
                  <a:schemeClr val="tx1">
                    <a:lumMod val="95000"/>
                    <a:lumOff val="5000"/>
                  </a:schemeClr>
                </a:solidFill>
                <a:latin typeface="Calibri" panose="020F0502020204030204" pitchFamily="34" charset="0"/>
                <a:cs typeface="Trebuchet MS"/>
              </a:rPr>
              <a:t>Consuming a wide variety of natural foods in their freshest and least processed form is still the best practice</a:t>
            </a:r>
          </a:p>
          <a:p>
            <a:pPr eaLnBrk="1" hangingPunct="1">
              <a:lnSpc>
                <a:spcPct val="80000"/>
              </a:lnSpc>
            </a:pPr>
            <a:endParaRPr lang="en-US" sz="700" dirty="0" smtClean="0">
              <a:solidFill>
                <a:schemeClr val="tx1">
                  <a:lumMod val="95000"/>
                  <a:lumOff val="5000"/>
                </a:schemeClr>
              </a:solidFill>
              <a:latin typeface="Calibri" panose="020F0502020204030204" pitchFamily="34" charset="0"/>
              <a:cs typeface="Trebuchet MS"/>
            </a:endParaRPr>
          </a:p>
          <a:p>
            <a:pPr eaLnBrk="1" hangingPunct="1">
              <a:lnSpc>
                <a:spcPct val="80000"/>
              </a:lnSpc>
              <a:buFontTx/>
              <a:buNone/>
            </a:pPr>
            <a:r>
              <a:rPr lang="en-US" sz="2800" dirty="0" smtClean="0">
                <a:solidFill>
                  <a:schemeClr val="tx1">
                    <a:lumMod val="95000"/>
                    <a:lumOff val="5000"/>
                  </a:schemeClr>
                </a:solidFill>
                <a:latin typeface="Calibri" panose="020F0502020204030204" pitchFamily="34" charset="0"/>
                <a:cs typeface="Trebuchet MS"/>
              </a:rPr>
              <a:t>HOWEVER:</a:t>
            </a:r>
          </a:p>
          <a:p>
            <a:pPr eaLnBrk="1" hangingPunct="1">
              <a:lnSpc>
                <a:spcPct val="80000"/>
              </a:lnSpc>
              <a:buFontTx/>
              <a:buNone/>
            </a:pPr>
            <a:endParaRPr lang="en-US" sz="400" dirty="0" smtClean="0">
              <a:solidFill>
                <a:schemeClr val="tx1">
                  <a:lumMod val="95000"/>
                  <a:lumOff val="5000"/>
                </a:schemeClr>
              </a:solidFill>
              <a:latin typeface="Calibri" panose="020F0502020204030204" pitchFamily="34" charset="0"/>
              <a:cs typeface="Trebuchet MS"/>
            </a:endParaRPr>
          </a:p>
          <a:p>
            <a:pPr eaLnBrk="1" hangingPunct="1">
              <a:lnSpc>
                <a:spcPct val="80000"/>
              </a:lnSpc>
            </a:pPr>
            <a:r>
              <a:rPr lang="en-US" dirty="0" smtClean="0">
                <a:solidFill>
                  <a:schemeClr val="tx1">
                    <a:lumMod val="95000"/>
                    <a:lumOff val="5000"/>
                  </a:schemeClr>
                </a:solidFill>
                <a:latin typeface="Calibri" panose="020F0502020204030204" pitchFamily="34" charset="0"/>
                <a:cs typeface="Trebuchet MS"/>
              </a:rPr>
              <a:t>The quality of your food may be limited by:</a:t>
            </a:r>
          </a:p>
          <a:p>
            <a:pPr lvl="1" eaLnBrk="1" hangingPunct="1">
              <a:lnSpc>
                <a:spcPct val="80000"/>
              </a:lnSpc>
            </a:pPr>
            <a:r>
              <a:rPr lang="en-US" sz="2000" dirty="0">
                <a:solidFill>
                  <a:schemeClr val="tx1">
                    <a:lumMod val="95000"/>
                    <a:lumOff val="5000"/>
                  </a:schemeClr>
                </a:solidFill>
                <a:latin typeface="Calibri" panose="020F0502020204030204" pitchFamily="34" charset="0"/>
                <a:cs typeface="Trebuchet MS"/>
              </a:rPr>
              <a:t>Transportation</a:t>
            </a:r>
            <a:endParaRPr lang="en-US" sz="2000" dirty="0" smtClean="0">
              <a:solidFill>
                <a:schemeClr val="tx1">
                  <a:lumMod val="95000"/>
                  <a:lumOff val="5000"/>
                </a:schemeClr>
              </a:solidFill>
              <a:latin typeface="Calibri" panose="020F0502020204030204" pitchFamily="34" charset="0"/>
              <a:cs typeface="Trebuchet MS"/>
            </a:endParaRPr>
          </a:p>
          <a:p>
            <a:pPr lvl="1" eaLnBrk="1" hangingPunct="1">
              <a:lnSpc>
                <a:spcPct val="80000"/>
              </a:lnSpc>
            </a:pPr>
            <a:r>
              <a:rPr lang="en-US" sz="2000" dirty="0" smtClean="0">
                <a:solidFill>
                  <a:schemeClr val="tx1">
                    <a:lumMod val="95000"/>
                    <a:lumOff val="5000"/>
                  </a:schemeClr>
                </a:solidFill>
                <a:latin typeface="Calibri" panose="020F0502020204030204" pitchFamily="34" charset="0"/>
                <a:cs typeface="Trebuchet MS"/>
              </a:rPr>
              <a:t>Storage</a:t>
            </a:r>
          </a:p>
          <a:p>
            <a:pPr lvl="1" eaLnBrk="1" hangingPunct="1">
              <a:lnSpc>
                <a:spcPct val="80000"/>
              </a:lnSpc>
            </a:pPr>
            <a:r>
              <a:rPr lang="en-US" sz="2000" dirty="0" smtClean="0">
                <a:solidFill>
                  <a:schemeClr val="tx1">
                    <a:lumMod val="95000"/>
                    <a:lumOff val="5000"/>
                  </a:schemeClr>
                </a:solidFill>
                <a:latin typeface="Calibri" panose="020F0502020204030204" pitchFamily="34" charset="0"/>
                <a:cs typeface="Trebuchet MS"/>
              </a:rPr>
              <a:t>Cooking</a:t>
            </a:r>
            <a:endParaRPr lang="en-US" sz="2000" dirty="0">
              <a:solidFill>
                <a:schemeClr val="tx1">
                  <a:lumMod val="95000"/>
                  <a:lumOff val="5000"/>
                </a:schemeClr>
              </a:solidFill>
              <a:latin typeface="Calibri" panose="020F0502020204030204" pitchFamily="34" charset="0"/>
              <a:cs typeface="Trebuchet MS"/>
            </a:endParaRPr>
          </a:p>
          <a:p>
            <a:pPr lvl="1" eaLnBrk="1" hangingPunct="1">
              <a:lnSpc>
                <a:spcPct val="80000"/>
              </a:lnSpc>
            </a:pPr>
            <a:r>
              <a:rPr lang="en-US" sz="2000" dirty="0" smtClean="0">
                <a:solidFill>
                  <a:schemeClr val="tx1">
                    <a:lumMod val="95000"/>
                    <a:lumOff val="5000"/>
                  </a:schemeClr>
                </a:solidFill>
                <a:latin typeface="Calibri" panose="020F0502020204030204" pitchFamily="34" charset="0"/>
                <a:cs typeface="Trebuchet MS"/>
              </a:rPr>
              <a:t>Irradiation - Microwaving</a:t>
            </a:r>
          </a:p>
          <a:p>
            <a:pPr lvl="1" eaLnBrk="1" hangingPunct="1">
              <a:lnSpc>
                <a:spcPct val="80000"/>
              </a:lnSpc>
            </a:pPr>
            <a:r>
              <a:rPr lang="en-US" sz="2000" dirty="0" smtClean="0">
                <a:solidFill>
                  <a:schemeClr val="tx1">
                    <a:lumMod val="95000"/>
                    <a:lumOff val="5000"/>
                  </a:schemeClr>
                </a:solidFill>
                <a:latin typeface="Calibri" panose="020F0502020204030204" pitchFamily="34" charset="0"/>
                <a:cs typeface="Trebuchet MS"/>
              </a:rPr>
              <a:t>Handling - Freezing Thawing</a:t>
            </a:r>
          </a:p>
          <a:p>
            <a:pPr lvl="1" eaLnBrk="1" hangingPunct="1">
              <a:lnSpc>
                <a:spcPct val="80000"/>
              </a:lnSpc>
            </a:pPr>
            <a:r>
              <a:rPr lang="en-US" sz="2000" dirty="0" smtClean="0">
                <a:solidFill>
                  <a:schemeClr val="tx1">
                    <a:lumMod val="95000"/>
                    <a:lumOff val="5000"/>
                  </a:schemeClr>
                </a:solidFill>
                <a:latin typeface="Calibri" panose="020F0502020204030204" pitchFamily="34" charset="0"/>
                <a:cs typeface="Trebuchet MS"/>
              </a:rPr>
              <a:t>Exposure </a:t>
            </a:r>
            <a:r>
              <a:rPr lang="en-US" sz="2000" dirty="0">
                <a:solidFill>
                  <a:schemeClr val="tx1">
                    <a:lumMod val="95000"/>
                    <a:lumOff val="5000"/>
                  </a:schemeClr>
                </a:solidFill>
                <a:latin typeface="Calibri" panose="020F0502020204030204" pitchFamily="34" charset="0"/>
                <a:cs typeface="Trebuchet MS"/>
              </a:rPr>
              <a:t>to light </a:t>
            </a:r>
            <a:r>
              <a:rPr lang="en-US" sz="2000" dirty="0" smtClean="0">
                <a:solidFill>
                  <a:schemeClr val="tx1">
                    <a:lumMod val="95000"/>
                    <a:lumOff val="5000"/>
                  </a:schemeClr>
                </a:solidFill>
                <a:latin typeface="Calibri" panose="020F0502020204030204" pitchFamily="34" charset="0"/>
                <a:cs typeface="Trebuchet MS"/>
              </a:rPr>
              <a:t>and or oxygen</a:t>
            </a:r>
          </a:p>
          <a:p>
            <a:endParaRPr lang="en-US" dirty="0">
              <a:solidFill>
                <a:schemeClr val="tx1">
                  <a:lumMod val="95000"/>
                  <a:lumOff val="5000"/>
                </a:schemeClr>
              </a:solidFill>
              <a:latin typeface="Calibri" panose="020F0502020204030204" pitchFamily="34" charset="0"/>
            </a:endParaRPr>
          </a:p>
        </p:txBody>
      </p:sp>
      <p:sp>
        <p:nvSpPr>
          <p:cNvPr id="55298" name="Rectangle 2"/>
          <p:cNvSpPr>
            <a:spLocks noGrp="1" noChangeArrowheads="1"/>
          </p:cNvSpPr>
          <p:nvPr>
            <p:ph type="title"/>
          </p:nvPr>
        </p:nvSpPr>
        <p:spPr>
          <a:xfrm>
            <a:off x="457200" y="364304"/>
            <a:ext cx="8486775" cy="1143000"/>
          </a:xfrm>
        </p:spPr>
        <p:txBody>
          <a:bodyPr>
            <a:noAutofit/>
          </a:bodyPr>
          <a:lstStyle/>
          <a:p>
            <a:pPr algn="ctr"/>
            <a:r>
              <a:rPr lang="en-US" sz="3200"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cs typeface="Trebuchet MS"/>
              </a:rPr>
              <a:t>Is consuming whole, natural-foods enough?</a:t>
            </a:r>
            <a:endParaRPr lang="en-US" sz="3200"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Tree>
    <p:extLst>
      <p:ext uri="{BB962C8B-B14F-4D97-AF65-F5344CB8AC3E}">
        <p14:creationId xmlns:p14="http://schemas.microsoft.com/office/powerpoint/2010/main" val="32126554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TLS</a:t>
            </a:r>
            <a:r>
              <a:rPr lang="en-US" sz="3600" baseline="30000"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a:t>
            </a: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 Detox Support Products</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pic>
        <p:nvPicPr>
          <p:cNvPr id="1026" name="Picture 2" descr="O:\Product_SC\Communications\Graphics\Products Image\TLS Weight Loss Solution\TLS_HKG-Detox-Kit.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143000" y="2819400"/>
            <a:ext cx="68580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7863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819709" y="2149756"/>
            <a:ext cx="7419110" cy="4525963"/>
          </a:xfrm>
        </p:spPr>
        <p:txBody>
          <a:bodyPr>
            <a:noAutofit/>
          </a:bodyPr>
          <a:lstStyle/>
          <a:p>
            <a:endParaRPr lang="en-US" dirty="0" smtClean="0">
              <a:solidFill>
                <a:schemeClr val="tx1">
                  <a:lumMod val="95000"/>
                  <a:lumOff val="5000"/>
                </a:schemeClr>
              </a:solidFill>
              <a:latin typeface="Calibri" panose="020F0502020204030204" pitchFamily="34" charset="0"/>
            </a:endParaRPr>
          </a:p>
          <a:p>
            <a:r>
              <a:rPr lang="en-US" dirty="0" smtClean="0">
                <a:solidFill>
                  <a:schemeClr val="tx1">
                    <a:lumMod val="95000"/>
                    <a:lumOff val="5000"/>
                  </a:schemeClr>
                </a:solidFill>
                <a:latin typeface="Calibri" panose="020F0502020204030204" pitchFamily="34" charset="0"/>
              </a:rPr>
              <a:t>Toxins are harmful substances that build up in our bodies over time through: </a:t>
            </a:r>
          </a:p>
          <a:p>
            <a:pPr lvl="1"/>
            <a:r>
              <a:rPr lang="en-US" dirty="0" smtClean="0">
                <a:solidFill>
                  <a:schemeClr val="tx1">
                    <a:lumMod val="95000"/>
                    <a:lumOff val="5000"/>
                  </a:schemeClr>
                </a:solidFill>
                <a:latin typeface="Calibri" panose="020F0502020204030204" pitchFamily="34" charset="0"/>
              </a:rPr>
              <a:t>The air we breathe</a:t>
            </a:r>
          </a:p>
          <a:p>
            <a:pPr lvl="1"/>
            <a:r>
              <a:rPr lang="en-US" dirty="0" smtClean="0">
                <a:solidFill>
                  <a:schemeClr val="tx1">
                    <a:lumMod val="95000"/>
                    <a:lumOff val="5000"/>
                  </a:schemeClr>
                </a:solidFill>
                <a:latin typeface="Calibri" panose="020F0502020204030204" pitchFamily="34" charset="0"/>
              </a:rPr>
              <a:t>The foods we eat</a:t>
            </a:r>
          </a:p>
          <a:p>
            <a:pPr lvl="1"/>
            <a:r>
              <a:rPr lang="en-US" dirty="0" smtClean="0">
                <a:solidFill>
                  <a:schemeClr val="tx1">
                    <a:lumMod val="95000"/>
                    <a:lumOff val="5000"/>
                  </a:schemeClr>
                </a:solidFill>
                <a:latin typeface="Calibri" panose="020F0502020204030204" pitchFamily="34" charset="0"/>
              </a:rPr>
              <a:t>The stress we put our bodies under on a daily basis</a:t>
            </a:r>
          </a:p>
          <a:p>
            <a:r>
              <a:rPr lang="en-US" dirty="0" smtClean="0">
                <a:solidFill>
                  <a:schemeClr val="tx1">
                    <a:lumMod val="95000"/>
                    <a:lumOff val="5000"/>
                  </a:schemeClr>
                </a:solidFill>
                <a:latin typeface="Calibri" panose="020F0502020204030204" pitchFamily="34" charset="0"/>
              </a:rPr>
              <a:t>The body needs to be periodically cleansed of these toxins</a:t>
            </a:r>
          </a:p>
        </p:txBody>
      </p:sp>
      <p:sp>
        <p:nvSpPr>
          <p:cNvPr id="55298" name="Rectangle 2"/>
          <p:cNvSpPr>
            <a:spLocks noGrp="1" noChangeArrowheads="1"/>
          </p:cNvSpPr>
          <p:nvPr>
            <p:ph type="title"/>
          </p:nvPr>
        </p:nvSpPr>
        <p:spPr/>
        <p:txBody>
          <a:bodyPr>
            <a:normAutofit/>
          </a:bodyPr>
          <a:lstStyle/>
          <a:p>
            <a:pPr algn="ctr"/>
            <a:r>
              <a:rPr lang="en-US" sz="4000"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What is a toxin?</a:t>
            </a:r>
            <a:endParaRPr lang="en-US" sz="4000"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Tree>
    <p:extLst>
      <p:ext uri="{BB962C8B-B14F-4D97-AF65-F5344CB8AC3E}">
        <p14:creationId xmlns:p14="http://schemas.microsoft.com/office/powerpoint/2010/main" val="7778288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3587" y="274638"/>
            <a:ext cx="9026525" cy="6189662"/>
          </a:xfrm>
        </p:spPr>
        <p:txBody>
          <a:bodyPr>
            <a:normAutofit/>
          </a:bodyPr>
          <a:lstStyle/>
          <a:p>
            <a:pPr algn="ctr"/>
            <a:r>
              <a:rPr lang="en-US" sz="2400" dirty="0" smtClean="0">
                <a:solidFill>
                  <a:schemeClr val="tx1">
                    <a:lumMod val="95000"/>
                    <a:lumOff val="5000"/>
                  </a:schemeClr>
                </a:solidFill>
                <a:latin typeface="Calibri" panose="020F0502020204030204" pitchFamily="34" charset="0"/>
              </a:rPr>
              <a:t>The statements in this presentation have not been evaluated by the FDA.  Products or ingredients discussed herein are not intended to diagnose, treat, cure, or prevent any disease.</a:t>
            </a:r>
            <a:endParaRPr lang="en-US" sz="2400" dirty="0">
              <a:solidFill>
                <a:schemeClr val="tx1">
                  <a:lumMod val="95000"/>
                  <a:lumOff val="5000"/>
                </a:schemeClr>
              </a:solidFill>
              <a:latin typeface="Calibri" panose="020F0502020204030204" pitchFamily="34" charset="0"/>
            </a:endParaRPr>
          </a:p>
        </p:txBody>
      </p:sp>
    </p:spTree>
    <p:extLst>
      <p:ext uri="{BB962C8B-B14F-4D97-AF65-F5344CB8AC3E}">
        <p14:creationId xmlns:p14="http://schemas.microsoft.com/office/powerpoint/2010/main" val="5489034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00334" y="2436240"/>
            <a:ext cx="5265207" cy="3973784"/>
          </a:xfrm>
        </p:spPr>
        <p:txBody>
          <a:bodyPr>
            <a:normAutofit/>
          </a:bodyPr>
          <a:lstStyle/>
          <a:p>
            <a:pPr fontAlgn="base"/>
            <a:r>
              <a:rPr lang="en-US" dirty="0">
                <a:solidFill>
                  <a:schemeClr val="tx1"/>
                </a:solidFill>
                <a:latin typeface="Calibri" panose="020F0502020204030204" pitchFamily="34" charset="0"/>
              </a:rPr>
              <a:t>Helps maintain digestive health</a:t>
            </a:r>
          </a:p>
          <a:p>
            <a:pPr fontAlgn="base"/>
            <a:r>
              <a:rPr lang="en-US" dirty="0">
                <a:solidFill>
                  <a:schemeClr val="tx1"/>
                </a:solidFill>
                <a:latin typeface="Calibri" panose="020F0502020204030204" pitchFamily="34" charset="0"/>
              </a:rPr>
              <a:t>Supports healthy intestinal function</a:t>
            </a:r>
          </a:p>
          <a:p>
            <a:pPr fontAlgn="base"/>
            <a:r>
              <a:rPr lang="en-US" dirty="0">
                <a:solidFill>
                  <a:schemeClr val="tx1"/>
                </a:solidFill>
                <a:latin typeface="Calibri" panose="020F0502020204030204" pitchFamily="34" charset="0"/>
              </a:rPr>
              <a:t>Enhances immunity</a:t>
            </a:r>
          </a:p>
          <a:p>
            <a:pPr fontAlgn="base"/>
            <a:r>
              <a:rPr lang="en-US" dirty="0">
                <a:solidFill>
                  <a:schemeClr val="tx1"/>
                </a:solidFill>
                <a:latin typeface="Calibri" panose="020F0502020204030204" pitchFamily="34" charset="0"/>
              </a:rPr>
              <a:t>Helps maintain proper levels of intestinal microflora</a:t>
            </a:r>
          </a:p>
          <a:p>
            <a:endParaRPr lang="en-US" dirty="0">
              <a:solidFill>
                <a:schemeClr val="tx1"/>
              </a:solidFill>
              <a:latin typeface="Calibri" panose="020F0502020204030204" pitchFamily="34" charset="0"/>
            </a:endParaRPr>
          </a:p>
        </p:txBody>
      </p:sp>
      <p:sp>
        <p:nvSpPr>
          <p:cNvPr id="11" name="Title 4"/>
          <p:cNvSpPr>
            <a:spLocks noGrp="1"/>
          </p:cNvSpPr>
          <p:nvPr>
            <p:ph type="title"/>
          </p:nvPr>
        </p:nvSpPr>
        <p:spPr>
          <a:xfrm>
            <a:off x="76200" y="374064"/>
            <a:ext cx="8943975" cy="1143000"/>
          </a:xfrm>
        </p:spPr>
        <p:txBody>
          <a:bodyPr>
            <a:noAutofit/>
          </a:bodyPr>
          <a:lstStyle/>
          <a:p>
            <a:pPr algn="ctr"/>
            <a:r>
              <a:rPr lang="en-US" sz="4000" dirty="0" err="1"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NutriClean</a:t>
            </a:r>
            <a:r>
              <a:rPr lang="en-US" sz="3600" baseline="30000" dirty="0" smtClean="0">
                <a:ln w="18415" cmpd="sng">
                  <a:solidFill>
                    <a:srgbClr val="FFFFFF"/>
                  </a:solidFill>
                  <a:prstDash val="solid"/>
                </a:ln>
                <a:effectLst>
                  <a:outerShdw blurRad="38100" dist="38100" dir="2700000" algn="tl">
                    <a:srgbClr val="000000">
                      <a:alpha val="43137"/>
                    </a:srgbClr>
                  </a:outerShdw>
                </a:effectLst>
                <a:latin typeface="微軟正黑體"/>
                <a:ea typeface="微軟正黑體"/>
              </a:rPr>
              <a:t>®</a:t>
            </a:r>
            <a:r>
              <a:rPr lang="en-US" sz="4000" dirty="0" smtClean="0">
                <a:ln w="18415" cmpd="sng">
                  <a:solidFill>
                    <a:srgbClr val="FFFFFF"/>
                  </a:solidFill>
                  <a:prstDash val="solid"/>
                </a:ln>
                <a:effectLst>
                  <a:outerShdw blurRad="38100" dist="38100" dir="2700000" algn="tl">
                    <a:srgbClr val="000000">
                      <a:alpha val="43137"/>
                    </a:srgbClr>
                  </a:outerShdw>
                </a:effectLst>
                <a:latin typeface="Calibri" panose="020F0502020204030204" pitchFamily="34" charset="0"/>
              </a:rPr>
              <a:t> </a:t>
            </a:r>
            <a:r>
              <a:rPr lang="en-US" sz="4000"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Advanced Fiber Powder</a:t>
            </a:r>
            <a:endParaRPr lang="en-US" sz="4000"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pic>
        <p:nvPicPr>
          <p:cNvPr id="5122" name="Picture 2" descr="O:\Product_SC\Communications\Graphics\Products Image\NutriClean\HKG_CHENG_HK13279_nutricleanFiberPowder800x800_0414.jpg"/>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6066262" y="2436240"/>
            <a:ext cx="3491395" cy="442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414421"/>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00334" y="2332037"/>
            <a:ext cx="5265207" cy="4525963"/>
          </a:xfrm>
        </p:spPr>
        <p:txBody>
          <a:bodyPr>
            <a:normAutofit/>
          </a:bodyPr>
          <a:lstStyle/>
          <a:p>
            <a:pPr fontAlgn="base"/>
            <a:r>
              <a:rPr lang="en-US" dirty="0">
                <a:solidFill>
                  <a:schemeClr val="tx1"/>
                </a:solidFill>
                <a:latin typeface="Calibri" panose="020F0502020204030204" pitchFamily="34" charset="0"/>
              </a:rPr>
              <a:t>May support liver </a:t>
            </a:r>
            <a:r>
              <a:rPr lang="en-US" dirty="0" smtClean="0">
                <a:solidFill>
                  <a:schemeClr val="tx1"/>
                </a:solidFill>
                <a:latin typeface="Calibri" panose="020F0502020204030204" pitchFamily="34" charset="0"/>
              </a:rPr>
              <a:t>health</a:t>
            </a:r>
          </a:p>
          <a:p>
            <a:pPr fontAlgn="base"/>
            <a:endParaRPr lang="en-US" sz="1200" dirty="0">
              <a:solidFill>
                <a:schemeClr val="tx1"/>
              </a:solidFill>
              <a:latin typeface="Calibri" panose="020F0502020204030204" pitchFamily="34" charset="0"/>
            </a:endParaRPr>
          </a:p>
          <a:p>
            <a:pPr fontAlgn="base"/>
            <a:r>
              <a:rPr lang="en-US" dirty="0" smtClean="0">
                <a:solidFill>
                  <a:schemeClr val="tx1"/>
                </a:solidFill>
                <a:latin typeface="Calibri" panose="020F0502020204030204" pitchFamily="34" charset="0"/>
              </a:rPr>
              <a:t>Helps </a:t>
            </a:r>
            <a:r>
              <a:rPr lang="en-US" dirty="0">
                <a:solidFill>
                  <a:schemeClr val="tx1"/>
                </a:solidFill>
                <a:latin typeface="Calibri" panose="020F0502020204030204" pitchFamily="34" charset="0"/>
              </a:rPr>
              <a:t>maintain cell health and </a:t>
            </a:r>
            <a:r>
              <a:rPr lang="en-US" dirty="0" smtClean="0">
                <a:solidFill>
                  <a:schemeClr val="tx1"/>
                </a:solidFill>
                <a:latin typeface="Calibri" panose="020F0502020204030204" pitchFamily="34" charset="0"/>
              </a:rPr>
              <a:t>integrity</a:t>
            </a:r>
          </a:p>
          <a:p>
            <a:pPr fontAlgn="base"/>
            <a:endParaRPr lang="en-US" sz="1200" dirty="0">
              <a:solidFill>
                <a:schemeClr val="tx1"/>
              </a:solidFill>
              <a:latin typeface="Calibri" panose="020F0502020204030204" pitchFamily="34" charset="0"/>
            </a:endParaRPr>
          </a:p>
          <a:p>
            <a:pPr fontAlgn="base"/>
            <a:r>
              <a:rPr lang="en-US" dirty="0" smtClean="0">
                <a:solidFill>
                  <a:schemeClr val="tx1"/>
                </a:solidFill>
                <a:latin typeface="Calibri" panose="020F0502020204030204" pitchFamily="34" charset="0"/>
              </a:rPr>
              <a:t>Helps </a:t>
            </a:r>
            <a:r>
              <a:rPr lang="en-US" dirty="0">
                <a:solidFill>
                  <a:schemeClr val="tx1"/>
                </a:solidFill>
                <a:latin typeface="Calibri" panose="020F0502020204030204" pitchFamily="34" charset="0"/>
              </a:rPr>
              <a:t>maintain </a:t>
            </a:r>
            <a:r>
              <a:rPr lang="en-US" dirty="0" smtClean="0">
                <a:solidFill>
                  <a:schemeClr val="tx1"/>
                </a:solidFill>
                <a:latin typeface="Calibri" panose="020F0502020204030204" pitchFamily="34" charset="0"/>
              </a:rPr>
              <a:t>healthy </a:t>
            </a:r>
            <a:r>
              <a:rPr lang="en-US" dirty="0">
                <a:solidFill>
                  <a:schemeClr val="tx1"/>
                </a:solidFill>
                <a:latin typeface="Calibri" panose="020F0502020204030204" pitchFamily="34" charset="0"/>
              </a:rPr>
              <a:t>glutathione </a:t>
            </a:r>
            <a:r>
              <a:rPr lang="en-US" dirty="0" smtClean="0">
                <a:solidFill>
                  <a:schemeClr val="tx1"/>
                </a:solidFill>
                <a:latin typeface="Calibri" panose="020F0502020204030204" pitchFamily="34" charset="0"/>
              </a:rPr>
              <a:t>levels</a:t>
            </a:r>
          </a:p>
          <a:p>
            <a:pPr fontAlgn="base"/>
            <a:endParaRPr lang="en-US" sz="1400" dirty="0">
              <a:solidFill>
                <a:schemeClr val="tx1"/>
              </a:solidFill>
              <a:latin typeface="Calibri" panose="020F0502020204030204" pitchFamily="34" charset="0"/>
            </a:endParaRPr>
          </a:p>
          <a:p>
            <a:pPr fontAlgn="base"/>
            <a:r>
              <a:rPr lang="en-US" dirty="0" smtClean="0">
                <a:solidFill>
                  <a:schemeClr val="tx1"/>
                </a:solidFill>
                <a:latin typeface="Calibri" panose="020F0502020204030204" pitchFamily="34" charset="0"/>
              </a:rPr>
              <a:t>Supports </a:t>
            </a:r>
            <a:r>
              <a:rPr lang="en-US" dirty="0">
                <a:solidFill>
                  <a:schemeClr val="tx1"/>
                </a:solidFill>
                <a:latin typeface="Calibri" panose="020F0502020204030204" pitchFamily="34" charset="0"/>
              </a:rPr>
              <a:t>cognitive health as we </a:t>
            </a:r>
            <a:r>
              <a:rPr lang="en-US" dirty="0" smtClean="0">
                <a:solidFill>
                  <a:schemeClr val="tx1"/>
                </a:solidFill>
                <a:latin typeface="Calibri" panose="020F0502020204030204" pitchFamily="34" charset="0"/>
              </a:rPr>
              <a:t>age</a:t>
            </a:r>
          </a:p>
          <a:p>
            <a:pPr fontAlgn="base"/>
            <a:endParaRPr lang="en-US" sz="1400" dirty="0">
              <a:solidFill>
                <a:schemeClr val="tx1"/>
              </a:solidFill>
              <a:latin typeface="Calibri" panose="020F0502020204030204" pitchFamily="34" charset="0"/>
            </a:endParaRPr>
          </a:p>
          <a:p>
            <a:pPr fontAlgn="base"/>
            <a:r>
              <a:rPr lang="en-US" dirty="0" smtClean="0">
                <a:solidFill>
                  <a:schemeClr val="tx1"/>
                </a:solidFill>
                <a:latin typeface="Calibri" panose="020F0502020204030204" pitchFamily="34" charset="0"/>
              </a:rPr>
              <a:t>Provides </a:t>
            </a:r>
            <a:r>
              <a:rPr lang="en-US" dirty="0">
                <a:solidFill>
                  <a:schemeClr val="tx1"/>
                </a:solidFill>
                <a:latin typeface="Calibri" panose="020F0502020204030204" pitchFamily="34" charset="0"/>
              </a:rPr>
              <a:t>antioxidant support</a:t>
            </a:r>
          </a:p>
          <a:p>
            <a:endParaRPr lang="en-US" dirty="0">
              <a:solidFill>
                <a:schemeClr val="tx1"/>
              </a:solidFill>
              <a:latin typeface="Calibri" panose="020F0502020204030204" pitchFamily="34" charset="0"/>
            </a:endParaRPr>
          </a:p>
        </p:txBody>
      </p:sp>
      <p:sp>
        <p:nvSpPr>
          <p:cNvPr id="11" name="Title 4"/>
          <p:cNvSpPr>
            <a:spLocks noGrp="1"/>
          </p:cNvSpPr>
          <p:nvPr>
            <p:ph type="title"/>
          </p:nvPr>
        </p:nvSpPr>
        <p:spPr>
          <a:xfrm>
            <a:off x="76200" y="374064"/>
            <a:ext cx="8943975" cy="1143000"/>
          </a:xfrm>
        </p:spPr>
        <p:txBody>
          <a:bodyPr>
            <a:noAutofit/>
          </a:bodyPr>
          <a:lstStyle/>
          <a:p>
            <a:pPr algn="ctr"/>
            <a:r>
              <a:rPr lang="en-US" sz="4000"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Curcumin Extreme™ </a:t>
            </a:r>
            <a:endParaRPr lang="en-US" sz="4000"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pic>
        <p:nvPicPr>
          <p:cNvPr id="6146" name="Picture 2" descr="O:\Product_SC\Communications\Graphics\Products Image\Curcumin\DSC_3044%20copy%20cop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8934" y="2152357"/>
            <a:ext cx="2427828" cy="5799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0206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a typeface="Meiryo UI" panose="020B0604030504040204" pitchFamily="34" charset="-128"/>
                <a:cs typeface="Meiryo UI" panose="020B0604030504040204" pitchFamily="34" charset="-128"/>
              </a:rPr>
              <a:t>Isotonix OPC-3®</a:t>
            </a:r>
            <a:r>
              <a:rPr lang="en-US" sz="4400" baseline="44000"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a typeface="Meiryo UI" panose="020B0604030504040204" pitchFamily="34" charset="-128"/>
                <a:cs typeface="Meiryo UI" panose="020B0604030504040204" pitchFamily="34" charset="-128"/>
              </a:rPr>
              <a:t> </a:t>
            </a:r>
            <a:r>
              <a:rPr lang="en-US" sz="4400"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a typeface="Meiryo UI" panose="020B0604030504040204" pitchFamily="34" charset="-128"/>
                <a:cs typeface="Meiryo UI" panose="020B0604030504040204" pitchFamily="34" charset="-128"/>
              </a:rPr>
              <a:t>Powder Drink</a:t>
            </a:r>
            <a:endParaRPr lang="en-US" sz="4400"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a typeface="Meiryo UI" panose="020B0604030504040204" pitchFamily="34" charset="-128"/>
              <a:cs typeface="Meiryo UI" panose="020B0604030504040204" pitchFamily="34" charset="-128"/>
            </a:endParaRPr>
          </a:p>
        </p:txBody>
      </p:sp>
      <p:sp>
        <p:nvSpPr>
          <p:cNvPr id="3" name="Content Placeholder 2"/>
          <p:cNvSpPr>
            <a:spLocks noGrp="1"/>
          </p:cNvSpPr>
          <p:nvPr>
            <p:ph sz="quarter" idx="13"/>
          </p:nvPr>
        </p:nvSpPr>
        <p:spPr>
          <a:xfrm>
            <a:off x="716001" y="2161975"/>
            <a:ext cx="3822192" cy="4057803"/>
          </a:xfrm>
        </p:spPr>
        <p:txBody>
          <a:bodyPr>
            <a:noAutofit/>
          </a:bodyPr>
          <a:lstStyle/>
          <a:p>
            <a:pPr>
              <a:buFont typeface="Wingdings" panose="05000000000000000000" pitchFamily="2" charset="2"/>
              <a:buChar char="§"/>
            </a:pPr>
            <a:r>
              <a:rPr lang="en-US" dirty="0" smtClean="0">
                <a:solidFill>
                  <a:schemeClr val="tx1">
                    <a:lumMod val="95000"/>
                    <a:lumOff val="5000"/>
                  </a:schemeClr>
                </a:solidFill>
                <a:latin typeface="Calibri" panose="020F0502020204030204" pitchFamily="34" charset="0"/>
                <a:ea typeface="Meiryo UI" panose="020B0604030504040204" pitchFamily="34" charset="-128"/>
                <a:cs typeface="Meiryo UI" panose="020B0604030504040204" pitchFamily="34" charset="-128"/>
              </a:rPr>
              <a:t> Pycnogenol</a:t>
            </a:r>
            <a:r>
              <a:rPr lang="en-US" baseline="30000" dirty="0" smtClean="0">
                <a:solidFill>
                  <a:schemeClr val="tx1">
                    <a:lumMod val="95000"/>
                    <a:lumOff val="5000"/>
                  </a:schemeClr>
                </a:solidFill>
                <a:latin typeface="Calibri" panose="020F0502020204030204" pitchFamily="34" charset="0"/>
                <a:ea typeface="Meiryo UI" panose="020B0604030504040204" pitchFamily="34" charset="-128"/>
                <a:cs typeface="Meiryo UI" panose="020B0604030504040204" pitchFamily="34" charset="-128"/>
              </a:rPr>
              <a:t>®</a:t>
            </a:r>
          </a:p>
          <a:p>
            <a:pPr marL="0" indent="0">
              <a:buNone/>
            </a:pPr>
            <a:r>
              <a:rPr lang="en-US" dirty="0" smtClean="0">
                <a:solidFill>
                  <a:schemeClr val="tx1">
                    <a:lumMod val="95000"/>
                    <a:lumOff val="5000"/>
                  </a:schemeClr>
                </a:solidFill>
                <a:latin typeface="Calibri" panose="020F0502020204030204" pitchFamily="34" charset="0"/>
                <a:ea typeface="Meiryo UI" panose="020B0604030504040204" pitchFamily="34" charset="-128"/>
                <a:cs typeface="Meiryo UI" panose="020B0604030504040204" pitchFamily="34" charset="-128"/>
              </a:rPr>
              <a:t> </a:t>
            </a:r>
            <a:endParaRPr lang="en-US" sz="1200" dirty="0" smtClean="0">
              <a:solidFill>
                <a:schemeClr val="tx1">
                  <a:lumMod val="95000"/>
                  <a:lumOff val="5000"/>
                </a:schemeClr>
              </a:solidFill>
              <a:latin typeface="Calibri" panose="020F0502020204030204" pitchFamily="34" charset="0"/>
              <a:ea typeface="Meiryo UI" panose="020B0604030504040204" pitchFamily="34" charset="-128"/>
              <a:cs typeface="Meiryo UI" panose="020B0604030504040204" pitchFamily="34" charset="-128"/>
            </a:endParaRPr>
          </a:p>
          <a:p>
            <a:pPr>
              <a:buFont typeface="Wingdings" panose="05000000000000000000" pitchFamily="2" charset="2"/>
              <a:buChar char="§"/>
            </a:pPr>
            <a:r>
              <a:rPr lang="en-US" dirty="0" smtClean="0">
                <a:solidFill>
                  <a:schemeClr val="tx1">
                    <a:lumMod val="95000"/>
                    <a:lumOff val="5000"/>
                  </a:schemeClr>
                </a:solidFill>
                <a:latin typeface="Calibri" panose="020F0502020204030204" pitchFamily="34" charset="0"/>
                <a:ea typeface="Meiryo UI" panose="020B0604030504040204" pitchFamily="34" charset="-128"/>
                <a:cs typeface="Meiryo UI" panose="020B0604030504040204" pitchFamily="34" charset="-128"/>
              </a:rPr>
              <a:t>Grape Seed Extract</a:t>
            </a:r>
          </a:p>
          <a:p>
            <a:pPr marL="0" indent="0">
              <a:buNone/>
            </a:pPr>
            <a:r>
              <a:rPr lang="en-US" dirty="0" smtClean="0">
                <a:solidFill>
                  <a:schemeClr val="tx1">
                    <a:lumMod val="95000"/>
                    <a:lumOff val="5000"/>
                  </a:schemeClr>
                </a:solidFill>
                <a:latin typeface="Calibri" panose="020F0502020204030204" pitchFamily="34" charset="0"/>
                <a:ea typeface="Meiryo UI" panose="020B0604030504040204" pitchFamily="34" charset="-128"/>
                <a:cs typeface="Meiryo UI" panose="020B0604030504040204" pitchFamily="34" charset="-128"/>
              </a:rPr>
              <a:t> </a:t>
            </a:r>
          </a:p>
          <a:p>
            <a:pPr>
              <a:buFont typeface="Wingdings" panose="05000000000000000000" pitchFamily="2" charset="2"/>
              <a:buChar char="§"/>
            </a:pPr>
            <a:r>
              <a:rPr lang="en-US" dirty="0" smtClean="0">
                <a:solidFill>
                  <a:schemeClr val="tx1">
                    <a:lumMod val="95000"/>
                    <a:lumOff val="5000"/>
                  </a:schemeClr>
                </a:solidFill>
                <a:latin typeface="Calibri" panose="020F0502020204030204" pitchFamily="34" charset="0"/>
                <a:ea typeface="Meiryo UI" panose="020B0604030504040204" pitchFamily="34" charset="-128"/>
                <a:cs typeface="Meiryo UI" panose="020B0604030504040204" pitchFamily="34" charset="-128"/>
              </a:rPr>
              <a:t>Red </a:t>
            </a:r>
            <a:r>
              <a:rPr lang="en-US" dirty="0">
                <a:solidFill>
                  <a:schemeClr val="tx1">
                    <a:lumMod val="95000"/>
                    <a:lumOff val="5000"/>
                  </a:schemeClr>
                </a:solidFill>
                <a:latin typeface="Calibri" panose="020F0502020204030204" pitchFamily="34" charset="0"/>
                <a:ea typeface="Meiryo UI" panose="020B0604030504040204" pitchFamily="34" charset="-128"/>
                <a:cs typeface="Meiryo UI" panose="020B0604030504040204" pitchFamily="34" charset="-128"/>
              </a:rPr>
              <a:t>Wine Extract</a:t>
            </a:r>
          </a:p>
          <a:p>
            <a:pPr>
              <a:buFont typeface="Wingdings" panose="05000000000000000000" pitchFamily="2" charset="2"/>
              <a:buChar char="§"/>
            </a:pPr>
            <a:endParaRPr lang="en-US" dirty="0" smtClean="0">
              <a:solidFill>
                <a:schemeClr val="tx1">
                  <a:lumMod val="95000"/>
                  <a:lumOff val="5000"/>
                </a:schemeClr>
              </a:solidFill>
              <a:latin typeface="Calibri" panose="020F0502020204030204" pitchFamily="34" charset="0"/>
              <a:ea typeface="Meiryo UI" panose="020B0604030504040204" pitchFamily="34" charset="-128"/>
              <a:cs typeface="Meiryo UI" panose="020B0604030504040204" pitchFamily="34" charset="-128"/>
            </a:endParaRPr>
          </a:p>
          <a:p>
            <a:pPr>
              <a:buFont typeface="Wingdings" panose="05000000000000000000" pitchFamily="2" charset="2"/>
              <a:buChar char="§"/>
            </a:pPr>
            <a:r>
              <a:rPr lang="en-US" dirty="0" smtClean="0">
                <a:solidFill>
                  <a:schemeClr val="tx1">
                    <a:lumMod val="95000"/>
                    <a:lumOff val="5000"/>
                  </a:schemeClr>
                </a:solidFill>
                <a:latin typeface="Calibri" panose="020F0502020204030204" pitchFamily="34" charset="0"/>
                <a:ea typeface="Meiryo UI" panose="020B0604030504040204" pitchFamily="34" charset="-128"/>
                <a:cs typeface="Meiryo UI" panose="020B0604030504040204" pitchFamily="34" charset="-128"/>
              </a:rPr>
              <a:t>Bilberry Extract</a:t>
            </a:r>
            <a:endParaRPr lang="en-US" dirty="0">
              <a:solidFill>
                <a:schemeClr val="tx1">
                  <a:lumMod val="95000"/>
                  <a:lumOff val="5000"/>
                </a:schemeClr>
              </a:solidFill>
              <a:latin typeface="Calibri" panose="020F0502020204030204" pitchFamily="34" charset="0"/>
              <a:ea typeface="Meiryo UI" panose="020B0604030504040204" pitchFamily="34" charset="-128"/>
              <a:cs typeface="Meiryo UI" panose="020B0604030504040204" pitchFamily="34" charset="-128"/>
            </a:endParaRPr>
          </a:p>
          <a:p>
            <a:pPr>
              <a:buFont typeface="Wingdings" panose="05000000000000000000" pitchFamily="2" charset="2"/>
              <a:buChar char="§"/>
            </a:pPr>
            <a:endParaRPr lang="en-US" dirty="0" smtClean="0">
              <a:solidFill>
                <a:schemeClr val="tx1">
                  <a:lumMod val="95000"/>
                  <a:lumOff val="5000"/>
                </a:schemeClr>
              </a:solidFill>
              <a:latin typeface="Calibri" panose="020F0502020204030204" pitchFamily="34" charset="0"/>
              <a:ea typeface="Meiryo UI" panose="020B0604030504040204" pitchFamily="34" charset="-128"/>
              <a:cs typeface="Meiryo UI" panose="020B0604030504040204" pitchFamily="34" charset="-128"/>
            </a:endParaRPr>
          </a:p>
          <a:p>
            <a:pPr>
              <a:buFont typeface="Wingdings" panose="05000000000000000000" pitchFamily="2" charset="2"/>
              <a:buChar char="§"/>
            </a:pPr>
            <a:r>
              <a:rPr lang="en-US" dirty="0" smtClean="0">
                <a:solidFill>
                  <a:schemeClr val="tx1">
                    <a:lumMod val="95000"/>
                    <a:lumOff val="5000"/>
                  </a:schemeClr>
                </a:solidFill>
                <a:latin typeface="Calibri" panose="020F0502020204030204" pitchFamily="34" charset="0"/>
                <a:ea typeface="Meiryo UI" panose="020B0604030504040204" pitchFamily="34" charset="-128"/>
                <a:cs typeface="Meiryo UI" panose="020B0604030504040204" pitchFamily="34" charset="-128"/>
              </a:rPr>
              <a:t>Citrus Bioflavonoids Complex</a:t>
            </a:r>
            <a:endParaRPr lang="en-US" dirty="0">
              <a:solidFill>
                <a:schemeClr val="tx1">
                  <a:lumMod val="95000"/>
                  <a:lumOff val="5000"/>
                </a:schemeClr>
              </a:solidFill>
              <a:latin typeface="Calibri" panose="020F0502020204030204" pitchFamily="34" charset="0"/>
              <a:ea typeface="Meiryo UI" panose="020B0604030504040204" pitchFamily="34" charset="-128"/>
              <a:cs typeface="Meiryo UI" panose="020B0604030504040204" pitchFamily="34" charset="-128"/>
            </a:endParaRPr>
          </a:p>
          <a:p>
            <a:endParaRPr lang="en-US" dirty="0">
              <a:solidFill>
                <a:schemeClr val="tx1">
                  <a:lumMod val="95000"/>
                  <a:lumOff val="5000"/>
                </a:schemeClr>
              </a:solidFill>
              <a:latin typeface="Calibri" panose="020F0502020204030204" pitchFamily="34" charset="0"/>
            </a:endParaRPr>
          </a:p>
          <a:p>
            <a:endParaRPr lang="en-US" dirty="0">
              <a:solidFill>
                <a:schemeClr val="tx1">
                  <a:lumMod val="95000"/>
                  <a:lumOff val="5000"/>
                </a:schemeClr>
              </a:solidFill>
              <a:latin typeface="Calibri" panose="020F0502020204030204" pitchFamily="34" charset="0"/>
            </a:endParaRPr>
          </a:p>
        </p:txBody>
      </p:sp>
      <p:pic>
        <p:nvPicPr>
          <p:cNvPr id="5" name="Picture 2" descr="O:\Product_SC\Communications\Graphics\Products Image\Isotonix\OPC-3\Isotonix-HKG-OPC3-powder-drin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839" y="1591056"/>
            <a:ext cx="4837540" cy="4837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9955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a typeface="Meiryo UI" panose="020B0604030504040204" pitchFamily="34" charset="-128"/>
                <a:cs typeface="Meiryo UI" panose="020B0604030504040204" pitchFamily="34" charset="-128"/>
              </a:rPr>
              <a:t>Isotonix</a:t>
            </a:r>
            <a:r>
              <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a typeface="Meiryo UI" panose="020B0604030504040204" pitchFamily="34" charset="-128"/>
                <a:cs typeface="Meiryo UI" panose="020B0604030504040204" pitchFamily="34" charset="-128"/>
              </a:rPr>
              <a:t> OPC-3®</a:t>
            </a:r>
            <a:r>
              <a:rPr lang="en-US" baseline="44000"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a typeface="Meiryo UI" panose="020B0604030504040204" pitchFamily="34" charset="-128"/>
                <a:cs typeface="Meiryo UI" panose="020B0604030504040204" pitchFamily="34" charset="-128"/>
              </a:rPr>
              <a:t> </a:t>
            </a:r>
            <a:r>
              <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a typeface="Meiryo UI" panose="020B0604030504040204" pitchFamily="34" charset="-128"/>
                <a:cs typeface="Meiryo UI" panose="020B0604030504040204" pitchFamily="34" charset="-128"/>
              </a:rPr>
              <a:t>Powder Drink</a:t>
            </a:r>
            <a:endParaRPr lang="en-US" sz="4400"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a typeface="Meiryo UI" panose="020B0604030504040204" pitchFamily="34" charset="-128"/>
              <a:cs typeface="Meiryo UI" panose="020B0604030504040204" pitchFamily="34" charset="-128"/>
            </a:endParaRPr>
          </a:p>
        </p:txBody>
      </p:sp>
      <p:sp>
        <p:nvSpPr>
          <p:cNvPr id="5" name="Content Placeholder 4"/>
          <p:cNvSpPr>
            <a:spLocks noGrp="1"/>
          </p:cNvSpPr>
          <p:nvPr>
            <p:ph sz="quarter" idx="14"/>
          </p:nvPr>
        </p:nvSpPr>
        <p:spPr>
          <a:xfrm>
            <a:off x="572655" y="2679192"/>
            <a:ext cx="5283200" cy="3447288"/>
          </a:xfrm>
        </p:spPr>
        <p:txBody>
          <a:bodyPr>
            <a:noAutofit/>
          </a:bodyPr>
          <a:lstStyle/>
          <a:p>
            <a:pPr fontAlgn="base"/>
            <a:r>
              <a:rPr lang="en-US" dirty="0">
                <a:solidFill>
                  <a:schemeClr val="tx1"/>
                </a:solidFill>
                <a:latin typeface="Calibri" panose="020F0502020204030204" pitchFamily="34" charset="0"/>
              </a:rPr>
              <a:t>A source of natural antioxidants</a:t>
            </a:r>
          </a:p>
          <a:p>
            <a:pPr fontAlgn="base"/>
            <a:r>
              <a:rPr lang="en-US" dirty="0">
                <a:solidFill>
                  <a:schemeClr val="tx1"/>
                </a:solidFill>
                <a:latin typeface="Calibri" panose="020F0502020204030204" pitchFamily="34" charset="0"/>
              </a:rPr>
              <a:t>Improves skin elasticity and smoothness</a:t>
            </a:r>
          </a:p>
          <a:p>
            <a:pPr fontAlgn="base"/>
            <a:r>
              <a:rPr lang="en-US" dirty="0">
                <a:solidFill>
                  <a:schemeClr val="tx1"/>
                </a:solidFill>
                <a:latin typeface="Calibri" panose="020F0502020204030204" pitchFamily="34" charset="0"/>
              </a:rPr>
              <a:t>Supports healthy circulation and cell vitality</a:t>
            </a:r>
          </a:p>
          <a:p>
            <a:pPr fontAlgn="base"/>
            <a:r>
              <a:rPr lang="en-US" dirty="0">
                <a:solidFill>
                  <a:schemeClr val="tx1"/>
                </a:solidFill>
                <a:latin typeface="Calibri" panose="020F0502020204030204" pitchFamily="34" charset="0"/>
              </a:rPr>
              <a:t>Helps maintain vision health</a:t>
            </a:r>
          </a:p>
          <a:p>
            <a:pPr fontAlgn="base"/>
            <a:r>
              <a:rPr lang="en-US" dirty="0">
                <a:solidFill>
                  <a:schemeClr val="tx1"/>
                </a:solidFill>
                <a:latin typeface="Calibri" panose="020F0502020204030204" pitchFamily="34" charset="0"/>
              </a:rPr>
              <a:t>Helps support joint </a:t>
            </a:r>
            <a:r>
              <a:rPr lang="en-US" dirty="0" smtClean="0">
                <a:solidFill>
                  <a:schemeClr val="tx1"/>
                </a:solidFill>
                <a:latin typeface="Calibri" panose="020F0502020204030204" pitchFamily="34" charset="0"/>
              </a:rPr>
              <a:t>flexibility</a:t>
            </a:r>
            <a:endParaRPr lang="en-US" dirty="0">
              <a:solidFill>
                <a:schemeClr val="tx1"/>
              </a:solidFill>
              <a:latin typeface="Calibri" panose="020F0502020204030204" pitchFamily="34" charset="0"/>
            </a:endParaRPr>
          </a:p>
          <a:p>
            <a:endParaRPr lang="en-US" sz="1800" dirty="0">
              <a:solidFill>
                <a:schemeClr val="tx1"/>
              </a:solidFill>
              <a:latin typeface="Calibri" panose="020F0502020204030204" pitchFamily="34" charset="0"/>
            </a:endParaRPr>
          </a:p>
        </p:txBody>
      </p:sp>
      <p:pic>
        <p:nvPicPr>
          <p:cNvPr id="6" name="Picture 2" descr="O:\Product_SC\Communications\Graphics\Products Image\Isotonix\OPC-3\Isotonix-HKG-OPC3-powder-drink.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2839" y="1591056"/>
            <a:ext cx="4837540" cy="4837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7981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224073305"/>
              </p:ext>
            </p:extLst>
          </p:nvPr>
        </p:nvGraphicFramePr>
        <p:xfrm>
          <a:off x="204617" y="2590802"/>
          <a:ext cx="8482183" cy="3657596"/>
        </p:xfrm>
        <a:graphic>
          <a:graphicData uri="http://schemas.openxmlformats.org/drawingml/2006/table">
            <a:tbl>
              <a:tblPr firstRow="1" bandRow="1">
                <a:tableStyleId>{69C7853C-536D-4A76-A0AE-DD22124D55A5}</a:tableStyleId>
              </a:tblPr>
              <a:tblGrid>
                <a:gridCol w="3148183"/>
                <a:gridCol w="2819400"/>
                <a:gridCol w="2514600"/>
              </a:tblGrid>
              <a:tr h="694821">
                <a:tc>
                  <a:txBody>
                    <a:bodyPr/>
                    <a:lstStyle/>
                    <a:p>
                      <a:pPr algn="ctr"/>
                      <a:r>
                        <a:rPr lang="en-US" dirty="0" smtClean="0">
                          <a:latin typeface="Trebuchet MS" panose="020B0603020202020204" pitchFamily="34" charset="0"/>
                        </a:rPr>
                        <a:t>Mineral</a:t>
                      </a:r>
                      <a:endParaRPr lang="en-US" dirty="0">
                        <a:latin typeface="Trebuchet MS" panose="020B0603020202020204" pitchFamily="34" charset="0"/>
                      </a:endParaRPr>
                    </a:p>
                  </a:txBody>
                  <a:tcPr>
                    <a:cell3D prstMaterial="dkEdge">
                      <a:bevel prst="cross"/>
                      <a:lightRig rig="flood" dir="t"/>
                    </a:cell3D>
                  </a:tcPr>
                </a:tc>
                <a:tc>
                  <a:txBody>
                    <a:bodyPr/>
                    <a:lstStyle/>
                    <a:p>
                      <a:pPr algn="ctr"/>
                      <a:r>
                        <a:rPr lang="en-US" dirty="0" smtClean="0">
                          <a:latin typeface="Trebuchet MS" panose="020B0603020202020204" pitchFamily="34" charset="0"/>
                        </a:rPr>
                        <a:t>Vegetable</a:t>
                      </a:r>
                      <a:endParaRPr lang="en-US" dirty="0">
                        <a:latin typeface="Trebuchet MS" panose="020B0603020202020204" pitchFamily="34" charset="0"/>
                      </a:endParaRPr>
                    </a:p>
                  </a:txBody>
                  <a:tcPr>
                    <a:cell3D prstMaterial="dkEdge">
                      <a:bevel prst="cross"/>
                      <a:lightRig rig="flood" dir="t"/>
                    </a:cell3D>
                  </a:tcPr>
                </a:tc>
                <a:tc>
                  <a:txBody>
                    <a:bodyPr/>
                    <a:lstStyle/>
                    <a:p>
                      <a:pPr algn="ctr"/>
                      <a:r>
                        <a:rPr lang="en-US" dirty="0" smtClean="0">
                          <a:latin typeface="Trebuchet MS" panose="020B0603020202020204" pitchFamily="34" charset="0"/>
                        </a:rPr>
                        <a:t>Fruit</a:t>
                      </a:r>
                      <a:endParaRPr lang="en-US" dirty="0">
                        <a:latin typeface="Trebuchet MS" panose="020B0603020202020204" pitchFamily="34" charset="0"/>
                      </a:endParaRPr>
                    </a:p>
                  </a:txBody>
                  <a:tcPr>
                    <a:cell3D prstMaterial="dkEdge">
                      <a:bevel prst="cross"/>
                      <a:lightRig rig="flood" dir="t"/>
                    </a:cell3D>
                  </a:tcPr>
                </a:tc>
              </a:tr>
              <a:tr h="423923">
                <a:tc>
                  <a:txBody>
                    <a:bodyPr/>
                    <a:lstStyle/>
                    <a:p>
                      <a:pPr algn="ctr"/>
                      <a:r>
                        <a:rPr lang="en-US" dirty="0" smtClean="0">
                          <a:latin typeface="Trebuchet MS" panose="020B0603020202020204" pitchFamily="34" charset="0"/>
                        </a:rPr>
                        <a:t>Sodium</a:t>
                      </a:r>
                      <a:endParaRPr lang="en-US" dirty="0">
                        <a:latin typeface="Trebuchet MS" panose="020B0603020202020204" pitchFamily="34" charset="0"/>
                      </a:endParaRPr>
                    </a:p>
                  </a:txBody>
                  <a:tcPr>
                    <a:cell3D prstMaterial="dkEdge">
                      <a:bevel prst="cross"/>
                      <a:lightRig rig="flood" dir="t"/>
                    </a:cell3D>
                  </a:tcPr>
                </a:tc>
                <a:tc>
                  <a:txBody>
                    <a:bodyPr/>
                    <a:lstStyle/>
                    <a:p>
                      <a:pPr algn="ctr"/>
                      <a:r>
                        <a:rPr lang="en-US" dirty="0" smtClean="0">
                          <a:latin typeface="Trebuchet MS" panose="020B0603020202020204" pitchFamily="34" charset="0"/>
                        </a:rPr>
                        <a:t>-49%</a:t>
                      </a:r>
                      <a:endParaRPr lang="en-US" dirty="0">
                        <a:latin typeface="Trebuchet MS" panose="020B0603020202020204" pitchFamily="34" charset="0"/>
                      </a:endParaRPr>
                    </a:p>
                  </a:txBody>
                  <a:tcPr>
                    <a:cell3D prstMaterial="dkEdge">
                      <a:bevel prst="cross"/>
                      <a:lightRig rig="flood" dir="t"/>
                    </a:cell3D>
                  </a:tcPr>
                </a:tc>
                <a:tc>
                  <a:txBody>
                    <a:bodyPr/>
                    <a:lstStyle/>
                    <a:p>
                      <a:pPr algn="ctr"/>
                      <a:r>
                        <a:rPr lang="en-US" dirty="0" smtClean="0">
                          <a:latin typeface="Trebuchet MS" panose="020B0603020202020204" pitchFamily="34" charset="0"/>
                        </a:rPr>
                        <a:t>-29%</a:t>
                      </a:r>
                      <a:endParaRPr lang="en-US" dirty="0">
                        <a:latin typeface="Trebuchet MS" panose="020B0603020202020204" pitchFamily="34" charset="0"/>
                      </a:endParaRPr>
                    </a:p>
                  </a:txBody>
                  <a:tcPr>
                    <a:cell3D prstMaterial="dkEdge">
                      <a:bevel prst="cross"/>
                      <a:lightRig rig="flood" dir="t"/>
                    </a:cell3D>
                  </a:tcPr>
                </a:tc>
              </a:tr>
              <a:tr h="422752">
                <a:tc>
                  <a:txBody>
                    <a:bodyPr/>
                    <a:lstStyle/>
                    <a:p>
                      <a:pPr algn="ctr"/>
                      <a:r>
                        <a:rPr lang="en-US" dirty="0" smtClean="0">
                          <a:latin typeface="Trebuchet MS" panose="020B0603020202020204" pitchFamily="34" charset="0"/>
                        </a:rPr>
                        <a:t>Potassium</a:t>
                      </a:r>
                      <a:endParaRPr lang="en-US" dirty="0">
                        <a:latin typeface="Trebuchet MS" panose="020B0603020202020204" pitchFamily="34" charset="0"/>
                      </a:endParaRPr>
                    </a:p>
                  </a:txBody>
                  <a:tcPr>
                    <a:cell3D prstMaterial="dkEdge">
                      <a:bevel prst="cross"/>
                      <a:lightRig rig="flood" dir="t"/>
                    </a:cell3D>
                  </a:tcPr>
                </a:tc>
                <a:tc>
                  <a:txBody>
                    <a:bodyPr/>
                    <a:lstStyle/>
                    <a:p>
                      <a:pPr algn="ctr"/>
                      <a:r>
                        <a:rPr lang="en-US" dirty="0" smtClean="0">
                          <a:latin typeface="Trebuchet MS" panose="020B0603020202020204" pitchFamily="34" charset="0"/>
                        </a:rPr>
                        <a:t>-16%</a:t>
                      </a:r>
                      <a:endParaRPr lang="en-US" dirty="0">
                        <a:latin typeface="Trebuchet MS" panose="020B0603020202020204" pitchFamily="34" charset="0"/>
                      </a:endParaRPr>
                    </a:p>
                  </a:txBody>
                  <a:tcPr>
                    <a:cell3D prstMaterial="dkEdge">
                      <a:bevel prst="cross"/>
                      <a:lightRig rig="flood" dir="t"/>
                    </a:cell3D>
                  </a:tcPr>
                </a:tc>
                <a:tc>
                  <a:txBody>
                    <a:bodyPr/>
                    <a:lstStyle/>
                    <a:p>
                      <a:pPr algn="ctr"/>
                      <a:r>
                        <a:rPr lang="en-US" dirty="0" smtClean="0">
                          <a:latin typeface="Trebuchet MS" panose="020B0603020202020204" pitchFamily="34" charset="0"/>
                        </a:rPr>
                        <a:t>-19%</a:t>
                      </a:r>
                      <a:endParaRPr lang="en-US" dirty="0">
                        <a:latin typeface="Trebuchet MS" panose="020B0603020202020204" pitchFamily="34" charset="0"/>
                      </a:endParaRPr>
                    </a:p>
                  </a:txBody>
                  <a:tcPr>
                    <a:cell3D prstMaterial="dkEdge">
                      <a:bevel prst="cross"/>
                      <a:lightRig rig="flood" dir="t"/>
                    </a:cell3D>
                  </a:tcPr>
                </a:tc>
              </a:tr>
              <a:tr h="420408">
                <a:tc>
                  <a:txBody>
                    <a:bodyPr/>
                    <a:lstStyle/>
                    <a:p>
                      <a:pPr algn="ctr"/>
                      <a:r>
                        <a:rPr lang="en-US" dirty="0" smtClean="0">
                          <a:latin typeface="Trebuchet MS" panose="020B0603020202020204" pitchFamily="34" charset="0"/>
                        </a:rPr>
                        <a:t>Magnesium</a:t>
                      </a:r>
                      <a:endParaRPr lang="en-US" dirty="0">
                        <a:latin typeface="Trebuchet MS" panose="020B0603020202020204" pitchFamily="34" charset="0"/>
                      </a:endParaRPr>
                    </a:p>
                  </a:txBody>
                  <a:tcPr>
                    <a:cell3D prstMaterial="dkEdge">
                      <a:bevel prst="cross"/>
                      <a:lightRig rig="flood" dir="t"/>
                    </a:cell3D>
                  </a:tcPr>
                </a:tc>
                <a:tc>
                  <a:txBody>
                    <a:bodyPr/>
                    <a:lstStyle/>
                    <a:p>
                      <a:pPr algn="ctr"/>
                      <a:r>
                        <a:rPr lang="en-US" dirty="0" smtClean="0">
                          <a:latin typeface="Trebuchet MS" panose="020B0603020202020204" pitchFamily="34" charset="0"/>
                        </a:rPr>
                        <a:t>-24%</a:t>
                      </a:r>
                      <a:endParaRPr lang="en-US" dirty="0">
                        <a:latin typeface="Trebuchet MS" panose="020B0603020202020204" pitchFamily="34" charset="0"/>
                      </a:endParaRPr>
                    </a:p>
                  </a:txBody>
                  <a:tcPr>
                    <a:cell3D prstMaterial="dkEdge">
                      <a:bevel prst="cross"/>
                      <a:lightRig rig="flood" dir="t"/>
                    </a:cell3D>
                  </a:tcPr>
                </a:tc>
                <a:tc>
                  <a:txBody>
                    <a:bodyPr/>
                    <a:lstStyle/>
                    <a:p>
                      <a:pPr algn="ctr"/>
                      <a:r>
                        <a:rPr lang="en-US" dirty="0" smtClean="0">
                          <a:latin typeface="Trebuchet MS" panose="020B0603020202020204" pitchFamily="34" charset="0"/>
                        </a:rPr>
                        <a:t>-16%</a:t>
                      </a:r>
                      <a:endParaRPr lang="en-US" dirty="0">
                        <a:latin typeface="Trebuchet MS" panose="020B0603020202020204" pitchFamily="34" charset="0"/>
                      </a:endParaRPr>
                    </a:p>
                  </a:txBody>
                  <a:tcPr>
                    <a:cell3D prstMaterial="dkEdge">
                      <a:bevel prst="cross"/>
                      <a:lightRig rig="flood" dir="t"/>
                    </a:cell3D>
                  </a:tcPr>
                </a:tc>
              </a:tr>
              <a:tr h="423923">
                <a:tc>
                  <a:txBody>
                    <a:bodyPr/>
                    <a:lstStyle/>
                    <a:p>
                      <a:pPr algn="ctr"/>
                      <a:r>
                        <a:rPr lang="en-US" dirty="0" smtClean="0">
                          <a:latin typeface="Trebuchet MS" panose="020B0603020202020204" pitchFamily="34" charset="0"/>
                        </a:rPr>
                        <a:t>Calcium</a:t>
                      </a:r>
                      <a:endParaRPr lang="en-US" dirty="0">
                        <a:latin typeface="Trebuchet MS" panose="020B0603020202020204" pitchFamily="34" charset="0"/>
                      </a:endParaRPr>
                    </a:p>
                  </a:txBody>
                  <a:tcPr>
                    <a:cell3D prstMaterial="dkEdge">
                      <a:bevel prst="cross"/>
                      <a:lightRig rig="flood" dir="t"/>
                    </a:cell3D>
                  </a:tcPr>
                </a:tc>
                <a:tc>
                  <a:txBody>
                    <a:bodyPr/>
                    <a:lstStyle/>
                    <a:p>
                      <a:pPr algn="ctr"/>
                      <a:r>
                        <a:rPr lang="en-US" dirty="0" smtClean="0">
                          <a:latin typeface="Trebuchet MS" panose="020B0603020202020204" pitchFamily="34" charset="0"/>
                        </a:rPr>
                        <a:t>-46%</a:t>
                      </a:r>
                      <a:endParaRPr lang="en-US" dirty="0">
                        <a:latin typeface="Trebuchet MS" panose="020B0603020202020204" pitchFamily="34" charset="0"/>
                      </a:endParaRPr>
                    </a:p>
                  </a:txBody>
                  <a:tcPr>
                    <a:cell3D prstMaterial="dkEdge">
                      <a:bevel prst="cross"/>
                      <a:lightRig rig="flood" dir="t"/>
                    </a:cell3D>
                  </a:tcPr>
                </a:tc>
                <a:tc>
                  <a:txBody>
                    <a:bodyPr/>
                    <a:lstStyle/>
                    <a:p>
                      <a:pPr algn="ctr"/>
                      <a:r>
                        <a:rPr lang="en-US" dirty="0" smtClean="0">
                          <a:latin typeface="Trebuchet MS" panose="020B0603020202020204" pitchFamily="34" charset="0"/>
                        </a:rPr>
                        <a:t>-16%</a:t>
                      </a:r>
                      <a:endParaRPr lang="en-US" dirty="0">
                        <a:latin typeface="Trebuchet MS" panose="020B0603020202020204" pitchFamily="34" charset="0"/>
                      </a:endParaRPr>
                    </a:p>
                  </a:txBody>
                  <a:tcPr>
                    <a:cell3D prstMaterial="dkEdge">
                      <a:bevel prst="cross"/>
                      <a:lightRig rig="flood" dir="t"/>
                    </a:cell3D>
                  </a:tcPr>
                </a:tc>
              </a:tr>
              <a:tr h="423923">
                <a:tc>
                  <a:txBody>
                    <a:bodyPr/>
                    <a:lstStyle/>
                    <a:p>
                      <a:pPr algn="ctr"/>
                      <a:r>
                        <a:rPr lang="en-US" dirty="0" smtClean="0">
                          <a:latin typeface="Trebuchet MS" panose="020B0603020202020204" pitchFamily="34" charset="0"/>
                        </a:rPr>
                        <a:t>Iron</a:t>
                      </a:r>
                      <a:endParaRPr lang="en-US" dirty="0">
                        <a:latin typeface="Trebuchet MS" panose="020B0603020202020204" pitchFamily="34" charset="0"/>
                      </a:endParaRPr>
                    </a:p>
                  </a:txBody>
                  <a:tcPr>
                    <a:cell3D prstMaterial="dkEdge">
                      <a:bevel prst="cross"/>
                      <a:lightRig rig="flood" dir="t"/>
                    </a:cell3D>
                  </a:tcPr>
                </a:tc>
                <a:tc>
                  <a:txBody>
                    <a:bodyPr/>
                    <a:lstStyle/>
                    <a:p>
                      <a:pPr algn="ctr"/>
                      <a:r>
                        <a:rPr lang="en-US" dirty="0" smtClean="0">
                          <a:latin typeface="Trebuchet MS" panose="020B0603020202020204" pitchFamily="34" charset="0"/>
                        </a:rPr>
                        <a:t>-27%</a:t>
                      </a:r>
                      <a:endParaRPr lang="en-US" dirty="0">
                        <a:latin typeface="Trebuchet MS" panose="020B0603020202020204" pitchFamily="34" charset="0"/>
                      </a:endParaRPr>
                    </a:p>
                  </a:txBody>
                  <a:tcPr>
                    <a:cell3D prstMaterial="dkEdge">
                      <a:bevel prst="cross"/>
                      <a:lightRig rig="flood" dir="t"/>
                    </a:cell3D>
                  </a:tcPr>
                </a:tc>
                <a:tc>
                  <a:txBody>
                    <a:bodyPr/>
                    <a:lstStyle/>
                    <a:p>
                      <a:pPr algn="ctr"/>
                      <a:r>
                        <a:rPr lang="en-US" dirty="0" smtClean="0">
                          <a:latin typeface="Trebuchet MS" panose="020B0603020202020204" pitchFamily="34" charset="0"/>
                        </a:rPr>
                        <a:t>-24%</a:t>
                      </a:r>
                      <a:endParaRPr lang="en-US" dirty="0">
                        <a:latin typeface="Trebuchet MS" panose="020B0603020202020204" pitchFamily="34" charset="0"/>
                      </a:endParaRPr>
                    </a:p>
                  </a:txBody>
                  <a:tcPr>
                    <a:cell3D prstMaterial="dkEdge">
                      <a:bevel prst="cross"/>
                      <a:lightRig rig="flood" dir="t"/>
                    </a:cell3D>
                  </a:tcPr>
                </a:tc>
              </a:tr>
              <a:tr h="423923">
                <a:tc>
                  <a:txBody>
                    <a:bodyPr/>
                    <a:lstStyle/>
                    <a:p>
                      <a:pPr algn="ctr"/>
                      <a:r>
                        <a:rPr lang="en-US" dirty="0" smtClean="0">
                          <a:latin typeface="Trebuchet MS" panose="020B0603020202020204" pitchFamily="34" charset="0"/>
                        </a:rPr>
                        <a:t>Copper</a:t>
                      </a:r>
                      <a:endParaRPr lang="en-US" dirty="0">
                        <a:latin typeface="Trebuchet MS" panose="020B0603020202020204" pitchFamily="34" charset="0"/>
                      </a:endParaRPr>
                    </a:p>
                  </a:txBody>
                  <a:tcPr>
                    <a:cell3D prstMaterial="dkEdge">
                      <a:bevel prst="cross"/>
                      <a:lightRig rig="flood" dir="t"/>
                    </a:cell3D>
                  </a:tcPr>
                </a:tc>
                <a:tc>
                  <a:txBody>
                    <a:bodyPr/>
                    <a:lstStyle/>
                    <a:p>
                      <a:pPr algn="ctr"/>
                      <a:r>
                        <a:rPr lang="en-US" dirty="0" smtClean="0">
                          <a:latin typeface="Trebuchet MS" panose="020B0603020202020204" pitchFamily="34" charset="0"/>
                        </a:rPr>
                        <a:t>-76%</a:t>
                      </a:r>
                      <a:endParaRPr lang="en-US" dirty="0">
                        <a:latin typeface="Trebuchet MS" panose="020B0603020202020204" pitchFamily="34" charset="0"/>
                      </a:endParaRPr>
                    </a:p>
                  </a:txBody>
                  <a:tcPr>
                    <a:cell3D prstMaterial="dkEdge">
                      <a:bevel prst="cross"/>
                      <a:lightRig rig="flood" dir="t"/>
                    </a:cell3D>
                  </a:tcPr>
                </a:tc>
                <a:tc>
                  <a:txBody>
                    <a:bodyPr/>
                    <a:lstStyle/>
                    <a:p>
                      <a:pPr algn="ctr"/>
                      <a:r>
                        <a:rPr lang="en-US" dirty="0" smtClean="0">
                          <a:latin typeface="Trebuchet MS" panose="020B0603020202020204" pitchFamily="34" charset="0"/>
                        </a:rPr>
                        <a:t>-20%</a:t>
                      </a:r>
                      <a:endParaRPr lang="en-US" dirty="0">
                        <a:latin typeface="Trebuchet MS" panose="020B0603020202020204" pitchFamily="34" charset="0"/>
                      </a:endParaRPr>
                    </a:p>
                  </a:txBody>
                  <a:tcPr>
                    <a:cell3D prstMaterial="dkEdge">
                      <a:bevel prst="cross"/>
                      <a:lightRig rig="flood" dir="t"/>
                    </a:cell3D>
                  </a:tcPr>
                </a:tc>
              </a:tr>
              <a:tr h="423923">
                <a:tc>
                  <a:txBody>
                    <a:bodyPr/>
                    <a:lstStyle/>
                    <a:p>
                      <a:pPr algn="ctr"/>
                      <a:r>
                        <a:rPr lang="en-US" dirty="0" smtClean="0">
                          <a:latin typeface="Trebuchet MS" panose="020B0603020202020204" pitchFamily="34" charset="0"/>
                        </a:rPr>
                        <a:t>Zinc</a:t>
                      </a:r>
                      <a:endParaRPr lang="en-US" dirty="0">
                        <a:latin typeface="Trebuchet MS" panose="020B0603020202020204" pitchFamily="34" charset="0"/>
                      </a:endParaRPr>
                    </a:p>
                  </a:txBody>
                  <a:tcPr>
                    <a:cell3D prstMaterial="dkEdge">
                      <a:bevel prst="cross"/>
                      <a:lightRig rig="flood" dir="t"/>
                    </a:cell3D>
                  </a:tcPr>
                </a:tc>
                <a:tc>
                  <a:txBody>
                    <a:bodyPr/>
                    <a:lstStyle/>
                    <a:p>
                      <a:pPr algn="ctr"/>
                      <a:r>
                        <a:rPr lang="en-US" dirty="0" smtClean="0">
                          <a:latin typeface="Trebuchet MS" panose="020B0603020202020204" pitchFamily="34" charset="0"/>
                        </a:rPr>
                        <a:t>-59%</a:t>
                      </a:r>
                      <a:endParaRPr lang="en-US" dirty="0">
                        <a:latin typeface="Trebuchet MS" panose="020B0603020202020204" pitchFamily="34" charset="0"/>
                      </a:endParaRPr>
                    </a:p>
                  </a:txBody>
                  <a:tcPr>
                    <a:cell3D prstMaterial="dkEdge">
                      <a:bevel prst="cross"/>
                      <a:lightRig rig="flood" dir="t"/>
                    </a:cell3D>
                  </a:tcPr>
                </a:tc>
                <a:tc>
                  <a:txBody>
                    <a:bodyPr/>
                    <a:lstStyle/>
                    <a:p>
                      <a:pPr algn="ctr"/>
                      <a:r>
                        <a:rPr lang="en-US" dirty="0" smtClean="0">
                          <a:latin typeface="Trebuchet MS" panose="020B0603020202020204" pitchFamily="34" charset="0"/>
                        </a:rPr>
                        <a:t>-27%</a:t>
                      </a:r>
                      <a:endParaRPr lang="en-US" dirty="0">
                        <a:latin typeface="Trebuchet MS" panose="020B0603020202020204" pitchFamily="34" charset="0"/>
                      </a:endParaRPr>
                    </a:p>
                  </a:txBody>
                  <a:tcPr>
                    <a:cell3D prstMaterial="dkEdge">
                      <a:bevel prst="cross"/>
                      <a:lightRig rig="flood" dir="t"/>
                    </a:cell3D>
                  </a:tcPr>
                </a:tc>
              </a:tr>
            </a:tbl>
          </a:graphicData>
        </a:graphic>
      </p:graphicFrame>
      <p:sp>
        <p:nvSpPr>
          <p:cNvPr id="2" name="Title 1"/>
          <p:cNvSpPr>
            <a:spLocks noGrp="1"/>
          </p:cNvSpPr>
          <p:nvPr>
            <p:ph type="title"/>
          </p:nvPr>
        </p:nvSpPr>
        <p:spPr/>
        <p:txBody>
          <a:bodyPr>
            <a:normAutofit/>
          </a:bodyPr>
          <a:lstStyle/>
          <a:p>
            <a:pPr algn="ctr"/>
            <a:r>
              <a:rPr lang="en-US" sz="4000"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Food Quality</a:t>
            </a:r>
            <a:endParaRPr lang="en-US" sz="4000"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
        <p:nvSpPr>
          <p:cNvPr id="5" name="TextBox 4"/>
          <p:cNvSpPr txBox="1"/>
          <p:nvPr/>
        </p:nvSpPr>
        <p:spPr>
          <a:xfrm>
            <a:off x="381000" y="6400800"/>
            <a:ext cx="8458200" cy="461665"/>
          </a:xfrm>
          <a:prstGeom prst="rect">
            <a:avLst/>
          </a:prstGeom>
          <a:noFill/>
        </p:spPr>
        <p:txBody>
          <a:bodyPr wrap="square" rtlCol="0">
            <a:spAutoFit/>
          </a:bodyPr>
          <a:lstStyle/>
          <a:p>
            <a:pPr algn="r"/>
            <a:r>
              <a:rPr lang="en-US" sz="1200" b="1" i="1" dirty="0" smtClean="0">
                <a:latin typeface="Calibri" panose="020F0502020204030204" pitchFamily="34" charset="0"/>
              </a:rPr>
              <a:t>Source</a:t>
            </a:r>
            <a:r>
              <a:rPr lang="en-US" sz="1200" b="1" i="1" dirty="0">
                <a:latin typeface="Calibri" panose="020F0502020204030204" pitchFamily="34" charset="0"/>
              </a:rPr>
              <a:t>: Scientific American, “Dirt Poor: Have Fruits and Vegetables Become Less Nutritious?”, Apr 2011</a:t>
            </a:r>
          </a:p>
          <a:p>
            <a:endParaRPr lang="en-US" sz="1200" b="1" i="1" dirty="0">
              <a:solidFill>
                <a:schemeClr val="bg1"/>
              </a:solidFill>
              <a:latin typeface="Calibri" panose="020F0502020204030204" pitchFamily="34" charset="0"/>
            </a:endParaRPr>
          </a:p>
        </p:txBody>
      </p:sp>
      <p:sp>
        <p:nvSpPr>
          <p:cNvPr id="7" name="Title 2"/>
          <p:cNvSpPr txBox="1">
            <a:spLocks/>
          </p:cNvSpPr>
          <p:nvPr/>
        </p:nvSpPr>
        <p:spPr>
          <a:xfrm>
            <a:off x="609600" y="1524000"/>
            <a:ext cx="7848600" cy="914400"/>
          </a:xfrm>
          <a:prstGeom prst="rect">
            <a:avLst/>
          </a:prstGeom>
        </p:spPr>
        <p:txBody>
          <a:bodyPr vert="horz" anchor="b">
            <a:noAutofit/>
          </a:bodyPr>
          <a:lstStyle>
            <a:lvl1pPr algn="ctr" rtl="0" eaLnBrk="1" latinLnBrk="0" hangingPunct="1">
              <a:spcBef>
                <a:spcPct val="0"/>
              </a:spcBef>
              <a:buNone/>
              <a:defRPr kumimoji="0" lang="en-US" sz="3300" kern="1200">
                <a:solidFill>
                  <a:schemeClr val="accent3">
                    <a:shade val="75000"/>
                  </a:schemeClr>
                </a:solidFill>
                <a:latin typeface="+mj-lt"/>
                <a:ea typeface="+mj-ea"/>
                <a:cs typeface="+mj-cs"/>
              </a:defRPr>
            </a:lvl1pPr>
          </a:lstStyle>
          <a:p>
            <a:r>
              <a:rPr lang="en-US" sz="2000" dirty="0">
                <a:solidFill>
                  <a:schemeClr val="tx1"/>
                </a:solidFill>
                <a:latin typeface="Calibri" panose="020F0502020204030204" pitchFamily="34" charset="0"/>
              </a:rPr>
              <a:t>Reduction in average mineral content of fruit and </a:t>
            </a:r>
            <a:r>
              <a:rPr lang="en-US" sz="2000" dirty="0" smtClean="0">
                <a:solidFill>
                  <a:schemeClr val="tx1"/>
                </a:solidFill>
                <a:latin typeface="Calibri" panose="020F0502020204030204" pitchFamily="34" charset="0"/>
              </a:rPr>
              <a:t>vegetables                between </a:t>
            </a:r>
            <a:r>
              <a:rPr lang="en-US" sz="2000" dirty="0">
                <a:solidFill>
                  <a:schemeClr val="tx1"/>
                </a:solidFill>
                <a:latin typeface="Calibri" panose="020F0502020204030204" pitchFamily="34" charset="0"/>
              </a:rPr>
              <a:t>1940 and </a:t>
            </a:r>
            <a:r>
              <a:rPr lang="en-US" sz="2000" dirty="0" smtClean="0">
                <a:solidFill>
                  <a:schemeClr val="tx1"/>
                </a:solidFill>
                <a:latin typeface="Calibri" panose="020F0502020204030204" pitchFamily="34" charset="0"/>
              </a:rPr>
              <a:t>1999</a:t>
            </a:r>
            <a:endParaRPr lang="en-US" sz="20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17157470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05350"/>
            <a:ext cx="5846708" cy="4283364"/>
          </a:xfrm>
          <a:prstGeom prst="rect">
            <a:avLst/>
          </a:prstGeom>
        </p:spPr>
        <p:txBody>
          <a:bodyPr>
            <a:normAutofit/>
          </a:bodyPr>
          <a:lstStyle/>
          <a:p>
            <a:r>
              <a:rPr lang="en-US" dirty="0">
                <a:solidFill>
                  <a:schemeClr val="tx1">
                    <a:lumMod val="95000"/>
                    <a:lumOff val="5000"/>
                  </a:schemeClr>
                </a:solidFill>
                <a:latin typeface="Calibri" panose="020F0502020204030204" pitchFamily="34" charset="0"/>
                <a:ea typeface="Verdana" pitchFamily="34" charset="0"/>
                <a:cs typeface="Verdana" pitchFamily="34" charset="0"/>
              </a:rPr>
              <a:t>Supplements deficiencies in eating </a:t>
            </a:r>
            <a:r>
              <a:rPr lang="en-US" dirty="0" smtClean="0">
                <a:solidFill>
                  <a:schemeClr val="tx1">
                    <a:lumMod val="95000"/>
                    <a:lumOff val="5000"/>
                  </a:schemeClr>
                </a:solidFill>
                <a:latin typeface="Calibri" panose="020F0502020204030204" pitchFamily="34" charset="0"/>
                <a:ea typeface="Verdana" pitchFamily="34" charset="0"/>
                <a:cs typeface="Verdana" pitchFamily="34" charset="0"/>
              </a:rPr>
              <a:t>on</a:t>
            </a:r>
            <a:r>
              <a:rPr lang="zh-TW" altLang="en-US" dirty="0" smtClean="0">
                <a:solidFill>
                  <a:schemeClr val="tx1">
                    <a:lumMod val="95000"/>
                    <a:lumOff val="5000"/>
                  </a:schemeClr>
                </a:solidFill>
                <a:latin typeface="Calibri" panose="020F0502020204030204" pitchFamily="34" charset="0"/>
                <a:ea typeface="Verdana" pitchFamily="34" charset="0"/>
                <a:cs typeface="Verdana" pitchFamily="34" charset="0"/>
              </a:rPr>
              <a:t> </a:t>
            </a:r>
            <a:r>
              <a:rPr lang="en-US" dirty="0" smtClean="0">
                <a:solidFill>
                  <a:schemeClr val="tx1">
                    <a:lumMod val="95000"/>
                    <a:lumOff val="5000"/>
                  </a:schemeClr>
                </a:solidFill>
                <a:latin typeface="Calibri" panose="020F0502020204030204" pitchFamily="34" charset="0"/>
                <a:ea typeface="Verdana" pitchFamily="34" charset="0"/>
                <a:cs typeface="Verdana" pitchFamily="34" charset="0"/>
              </a:rPr>
              <a:t>a </a:t>
            </a:r>
            <a:r>
              <a:rPr lang="en-US" dirty="0">
                <a:solidFill>
                  <a:schemeClr val="tx1">
                    <a:lumMod val="95000"/>
                    <a:lumOff val="5000"/>
                  </a:schemeClr>
                </a:solidFill>
                <a:latin typeface="Calibri" panose="020F0502020204030204" pitchFamily="34" charset="0"/>
                <a:ea typeface="Verdana" pitchFamily="34" charset="0"/>
                <a:cs typeface="Verdana" pitchFamily="34" charset="0"/>
              </a:rPr>
              <a:t>daily basis</a:t>
            </a:r>
          </a:p>
          <a:p>
            <a:r>
              <a:rPr lang="en-US" dirty="0" smtClean="0">
                <a:solidFill>
                  <a:schemeClr val="tx1">
                    <a:lumMod val="95000"/>
                    <a:lumOff val="5000"/>
                  </a:schemeClr>
                </a:solidFill>
                <a:latin typeface="Calibri" panose="020F0502020204030204" pitchFamily="34" charset="0"/>
                <a:ea typeface="Verdana" pitchFamily="34" charset="0"/>
                <a:cs typeface="Verdana" pitchFamily="34" charset="0"/>
              </a:rPr>
              <a:t> </a:t>
            </a:r>
            <a:r>
              <a:rPr lang="en-US" dirty="0">
                <a:solidFill>
                  <a:schemeClr val="tx1">
                    <a:lumMod val="95000"/>
                    <a:lumOff val="5000"/>
                  </a:schemeClr>
                </a:solidFill>
                <a:latin typeface="Calibri" panose="020F0502020204030204" pitchFamily="34" charset="0"/>
                <a:ea typeface="Verdana" pitchFamily="34" charset="0"/>
                <a:cs typeface="Verdana" pitchFamily="34" charset="0"/>
              </a:rPr>
              <a:t>Supports the conversion of food into energy</a:t>
            </a:r>
          </a:p>
          <a:p>
            <a:r>
              <a:rPr lang="en-US" dirty="0" smtClean="0">
                <a:solidFill>
                  <a:schemeClr val="tx1">
                    <a:lumMod val="95000"/>
                    <a:lumOff val="5000"/>
                  </a:schemeClr>
                </a:solidFill>
                <a:latin typeface="Calibri" panose="020F0502020204030204" pitchFamily="34" charset="0"/>
                <a:ea typeface="Verdana" pitchFamily="34" charset="0"/>
                <a:cs typeface="Verdana" pitchFamily="34" charset="0"/>
              </a:rPr>
              <a:t>Supports </a:t>
            </a:r>
            <a:r>
              <a:rPr lang="en-US" dirty="0">
                <a:solidFill>
                  <a:schemeClr val="tx1">
                    <a:lumMod val="95000"/>
                    <a:lumOff val="5000"/>
                  </a:schemeClr>
                </a:solidFill>
                <a:latin typeface="Calibri" panose="020F0502020204030204" pitchFamily="34" charset="0"/>
                <a:ea typeface="Verdana" pitchFamily="34" charset="0"/>
                <a:cs typeface="Verdana" pitchFamily="34" charset="0"/>
              </a:rPr>
              <a:t>healthy growth and repair of tissue</a:t>
            </a:r>
          </a:p>
        </p:txBody>
      </p:sp>
      <p:sp>
        <p:nvSpPr>
          <p:cNvPr id="2" name="Title 1"/>
          <p:cNvSpPr>
            <a:spLocks noGrp="1"/>
          </p:cNvSpPr>
          <p:nvPr>
            <p:ph type="title"/>
          </p:nvPr>
        </p:nvSpPr>
        <p:spPr/>
        <p:txBody>
          <a:bodyPr>
            <a:normAutofit/>
          </a:bodyPr>
          <a:lstStyle/>
          <a:p>
            <a:pPr algn="ctr"/>
            <a:r>
              <a:rPr lang="en-US" sz="4000"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a typeface="Verdana" pitchFamily="34" charset="0"/>
                <a:cs typeface="Verdana" pitchFamily="34" charset="0"/>
              </a:rPr>
              <a:t>Isotonix® Multivitamin Powder Drink</a:t>
            </a:r>
            <a:endParaRPr lang="en-US" sz="4000"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a typeface="Verdana" pitchFamily="34" charset="0"/>
              <a:cs typeface="Verdana" pitchFamily="34" charset="0"/>
            </a:endParaRPr>
          </a:p>
        </p:txBody>
      </p:sp>
      <p:sp>
        <p:nvSpPr>
          <p:cNvPr id="4" name="AutoShape 2" descr="Isotonix_HK_Multivitamin_300g.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Calibri" panose="020F0502020204030204" pitchFamily="34" charset="0"/>
            </a:endParaRPr>
          </a:p>
        </p:txBody>
      </p:sp>
      <p:pic>
        <p:nvPicPr>
          <p:cNvPr id="2051" name="Picture 3" descr="O:\Product_SC\Communications\Graphics\Products Image\Isotonix\Multivitamin\Isotonix_HK_Multivitamin_300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9456" y="1591056"/>
            <a:ext cx="5094514" cy="5094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4348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idx="1"/>
          </p:nvPr>
        </p:nvSpPr>
        <p:spPr>
          <a:xfrm>
            <a:off x="457199" y="2611548"/>
            <a:ext cx="6100619" cy="3605856"/>
          </a:xfrm>
        </p:spPr>
        <p:txBody>
          <a:bodyPr>
            <a:noAutofit/>
          </a:bodyPr>
          <a:lstStyle/>
          <a:p>
            <a:pPr fontAlgn="base"/>
            <a:r>
              <a:rPr lang="en-US" dirty="0">
                <a:solidFill>
                  <a:schemeClr val="tx1"/>
                </a:solidFill>
                <a:latin typeface="Calibri" panose="020F0502020204030204" pitchFamily="34" charset="0"/>
              </a:rPr>
              <a:t>Promotes reduction in body mass index (BMI)</a:t>
            </a:r>
          </a:p>
          <a:p>
            <a:pPr fontAlgn="base"/>
            <a:r>
              <a:rPr lang="en-US" dirty="0" smtClean="0">
                <a:solidFill>
                  <a:schemeClr val="tx1"/>
                </a:solidFill>
                <a:latin typeface="Calibri" panose="020F0502020204030204" pitchFamily="34" charset="0"/>
              </a:rPr>
              <a:t>Helps </a:t>
            </a:r>
            <a:r>
              <a:rPr lang="en-US" dirty="0">
                <a:solidFill>
                  <a:schemeClr val="tx1"/>
                </a:solidFill>
                <a:latin typeface="Calibri" panose="020F0502020204030204" pitchFamily="34" charset="0"/>
              </a:rPr>
              <a:t>promote weight loss</a:t>
            </a:r>
          </a:p>
          <a:p>
            <a:pPr fontAlgn="base"/>
            <a:r>
              <a:rPr lang="en-US" dirty="0" smtClean="0">
                <a:solidFill>
                  <a:schemeClr val="tx1"/>
                </a:solidFill>
                <a:latin typeface="Calibri" panose="020F0502020204030204" pitchFamily="34" charset="0"/>
              </a:rPr>
              <a:t> </a:t>
            </a:r>
            <a:r>
              <a:rPr lang="en-US" dirty="0">
                <a:solidFill>
                  <a:schemeClr val="tx1"/>
                </a:solidFill>
                <a:latin typeface="Calibri" panose="020F0502020204030204" pitchFamily="34" charset="0"/>
              </a:rPr>
              <a:t>Inhibits the amylase enzyme and slows the</a:t>
            </a:r>
          </a:p>
          <a:p>
            <a:pPr fontAlgn="base"/>
            <a:r>
              <a:rPr lang="en-US" dirty="0">
                <a:solidFill>
                  <a:schemeClr val="tx1"/>
                </a:solidFill>
                <a:latin typeface="Calibri" panose="020F0502020204030204" pitchFamily="34" charset="0"/>
              </a:rPr>
              <a:t>absorption of carbohydrates into the bloodstream</a:t>
            </a:r>
          </a:p>
          <a:p>
            <a:pPr fontAlgn="base"/>
            <a:r>
              <a:rPr lang="en-US" dirty="0" smtClean="0">
                <a:solidFill>
                  <a:schemeClr val="tx1"/>
                </a:solidFill>
                <a:latin typeface="Calibri" panose="020F0502020204030204" pitchFamily="34" charset="0"/>
              </a:rPr>
              <a:t>Helps </a:t>
            </a:r>
            <a:r>
              <a:rPr lang="en-US" dirty="0">
                <a:solidFill>
                  <a:schemeClr val="tx1"/>
                </a:solidFill>
                <a:latin typeface="Calibri" panose="020F0502020204030204" pitchFamily="34" charset="0"/>
              </a:rPr>
              <a:t>inhibit carbohydrate absorption in the body</a:t>
            </a:r>
            <a:endParaRPr lang="en-US" dirty="0">
              <a:solidFill>
                <a:schemeClr val="tx1">
                  <a:lumMod val="95000"/>
                  <a:lumOff val="5000"/>
                </a:schemeClr>
              </a:solidFill>
              <a:latin typeface="Calibri" panose="020F0502020204030204" pitchFamily="34" charset="0"/>
            </a:endParaRPr>
          </a:p>
        </p:txBody>
      </p:sp>
      <p:sp>
        <p:nvSpPr>
          <p:cNvPr id="8" name="Title 7"/>
          <p:cNvSpPr>
            <a:spLocks noGrp="1"/>
          </p:cNvSpPr>
          <p:nvPr>
            <p:ph type="title"/>
          </p:nvPr>
        </p:nvSpPr>
        <p:spPr/>
        <p:txBody>
          <a:bodyPr/>
          <a:lstStyle/>
          <a:p>
            <a:pPr algn="ct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TLS® CORE</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pic>
        <p:nvPicPr>
          <p:cNvPr id="4098" name="Picture 2" descr="O:\Product_SC\Communications\Graphics\Products Image\TLS Weight Loss Solution\HK_tlsCore_081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0417" y="1836383"/>
            <a:ext cx="5266944" cy="5266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92975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TLS</a:t>
            </a:r>
            <a:r>
              <a:rPr lang="en-US" sz="3600"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a:t>
            </a: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 Detox Support Products</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pic>
        <p:nvPicPr>
          <p:cNvPr id="1026" name="Picture 2" descr="O:\Product_SC\Communications\Graphics\Products Image\TLS Weight Loss Solution\TLS_HKG-Detox-Kit.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143000" y="2819400"/>
            <a:ext cx="68580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3145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altLang="zh-TW"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Products Support </a:t>
            </a: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Digestive Health</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pic>
        <p:nvPicPr>
          <p:cNvPr id="7" name="Picture 6" descr="O:\Product_SC\Communications\Graphics\Products Image\NutriClean\Nutriclean-HKG-Complete-Green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8066" y="3574738"/>
            <a:ext cx="2491456" cy="24914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O:\Product_SC\Communications\Graphics\Products Image\NutriClean\HK_CHENG_HK13282_nutricleanProbioticsMock_0514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430" y="4164960"/>
            <a:ext cx="846844" cy="207090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O:\Product_SC\Communications\Graphics\Products Image\UltimateAloe\HK_ultimateAloe_Group_141120.png"/>
          <p:cNvPicPr>
            <a:picLocks noChangeAspect="1" noChangeArrowheads="1"/>
          </p:cNvPicPr>
          <p:nvPr/>
        </p:nvPicPr>
        <p:blipFill rotWithShape="1">
          <a:blip r:embed="rId4">
            <a:extLst>
              <a:ext uri="{28A0092B-C50C-407E-A947-70E740481C1C}">
                <a14:useLocalDpi xmlns:a14="http://schemas.microsoft.com/office/drawing/2010/main" val="0"/>
              </a:ext>
            </a:extLst>
          </a:blip>
          <a:srcRect l="16653"/>
          <a:stretch/>
        </p:blipFill>
        <p:spPr bwMode="auto">
          <a:xfrm>
            <a:off x="5792295" y="2262351"/>
            <a:ext cx="3351705" cy="40214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O:\Product_SC\Communications\Graphics\Products Image\UltimateAloe\HK_UltimateAloePowder_Box&amp;Sachet_GroupImage_160919.pn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34023"/>
          <a:stretch/>
        </p:blipFill>
        <p:spPr bwMode="auto">
          <a:xfrm>
            <a:off x="244365" y="3760486"/>
            <a:ext cx="3429000" cy="2262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058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a:xfrm>
            <a:off x="457200" y="389240"/>
            <a:ext cx="8229600" cy="1111664"/>
          </a:xfrm>
        </p:spPr>
        <p:txBody>
          <a:bodyPr/>
          <a:lstStyle/>
          <a:p>
            <a:pPr algn="ct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Detoxification</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
        <p:nvSpPr>
          <p:cNvPr id="3" name="Content Placeholder 2"/>
          <p:cNvSpPr>
            <a:spLocks noGrp="1"/>
          </p:cNvSpPr>
          <p:nvPr>
            <p:ph sz="quarter" idx="13"/>
          </p:nvPr>
        </p:nvSpPr>
        <p:spPr>
          <a:xfrm>
            <a:off x="890942" y="3362012"/>
            <a:ext cx="3071458" cy="3075709"/>
          </a:xfrm>
        </p:spPr>
        <p:txBody>
          <a:bodyPr/>
          <a:lstStyle/>
          <a:p>
            <a:r>
              <a:rPr lang="en-US" b="1" dirty="0" smtClean="0">
                <a:solidFill>
                  <a:schemeClr val="tx1">
                    <a:lumMod val="95000"/>
                    <a:lumOff val="5000"/>
                  </a:schemeClr>
                </a:solidFill>
                <a:latin typeface="Calibri" panose="020F0502020204030204" pitchFamily="34" charset="0"/>
              </a:rPr>
              <a:t>External Toxins:</a:t>
            </a:r>
          </a:p>
          <a:p>
            <a:pPr lvl="1">
              <a:buFont typeface="Courier New" pitchFamily="49" charset="0"/>
              <a:buChar char="o"/>
            </a:pPr>
            <a:r>
              <a:rPr lang="en-US" dirty="0" smtClean="0">
                <a:solidFill>
                  <a:schemeClr val="tx1">
                    <a:lumMod val="95000"/>
                    <a:lumOff val="5000"/>
                  </a:schemeClr>
                </a:solidFill>
                <a:latin typeface="Calibri" panose="020F0502020204030204" pitchFamily="34" charset="0"/>
              </a:rPr>
              <a:t>Food Additives</a:t>
            </a:r>
          </a:p>
          <a:p>
            <a:pPr lvl="1">
              <a:buFont typeface="Courier New" pitchFamily="49" charset="0"/>
              <a:buChar char="o"/>
            </a:pPr>
            <a:r>
              <a:rPr lang="en-US" dirty="0" smtClean="0">
                <a:solidFill>
                  <a:schemeClr val="tx1">
                    <a:lumMod val="95000"/>
                    <a:lumOff val="5000"/>
                  </a:schemeClr>
                </a:solidFill>
                <a:latin typeface="Calibri" panose="020F0502020204030204" pitchFamily="34" charset="0"/>
              </a:rPr>
              <a:t>Pesticides</a:t>
            </a:r>
          </a:p>
          <a:p>
            <a:pPr lvl="1">
              <a:buFont typeface="Courier New" pitchFamily="49" charset="0"/>
              <a:buChar char="o"/>
            </a:pPr>
            <a:r>
              <a:rPr lang="en-US" dirty="0" smtClean="0">
                <a:solidFill>
                  <a:schemeClr val="tx1">
                    <a:lumMod val="95000"/>
                    <a:lumOff val="5000"/>
                  </a:schemeClr>
                </a:solidFill>
                <a:latin typeface="Calibri" panose="020F0502020204030204" pitchFamily="34" charset="0"/>
              </a:rPr>
              <a:t>Chemicals</a:t>
            </a:r>
          </a:p>
          <a:p>
            <a:pPr lvl="1">
              <a:buFont typeface="Courier New" pitchFamily="49" charset="0"/>
              <a:buChar char="o"/>
            </a:pPr>
            <a:r>
              <a:rPr lang="en-US" dirty="0" smtClean="0">
                <a:solidFill>
                  <a:schemeClr val="tx1">
                    <a:lumMod val="95000"/>
                    <a:lumOff val="5000"/>
                  </a:schemeClr>
                </a:solidFill>
                <a:latin typeface="Calibri" panose="020F0502020204030204" pitchFamily="34" charset="0"/>
              </a:rPr>
              <a:t>Tobacco Products</a:t>
            </a:r>
          </a:p>
          <a:p>
            <a:pPr lvl="1">
              <a:buFont typeface="Courier New" pitchFamily="49" charset="0"/>
              <a:buChar char="o"/>
            </a:pPr>
            <a:r>
              <a:rPr lang="en-US" dirty="0" smtClean="0">
                <a:solidFill>
                  <a:schemeClr val="tx1">
                    <a:lumMod val="95000"/>
                    <a:lumOff val="5000"/>
                  </a:schemeClr>
                </a:solidFill>
                <a:latin typeface="Calibri" panose="020F0502020204030204" pitchFamily="34" charset="0"/>
              </a:rPr>
              <a:t>Pollution</a:t>
            </a:r>
            <a:endParaRPr lang="en-US" dirty="0">
              <a:solidFill>
                <a:schemeClr val="tx1">
                  <a:lumMod val="95000"/>
                  <a:lumOff val="5000"/>
                </a:schemeClr>
              </a:solidFill>
              <a:latin typeface="Calibri" panose="020F0502020204030204" pitchFamily="34" charset="0"/>
            </a:endParaRPr>
          </a:p>
        </p:txBody>
      </p:sp>
      <p:sp>
        <p:nvSpPr>
          <p:cNvPr id="4" name="Content Placeholder 3"/>
          <p:cNvSpPr>
            <a:spLocks noGrp="1"/>
          </p:cNvSpPr>
          <p:nvPr>
            <p:ph sz="quarter" idx="14"/>
          </p:nvPr>
        </p:nvSpPr>
        <p:spPr>
          <a:xfrm>
            <a:off x="4724400" y="3362013"/>
            <a:ext cx="3657600" cy="2632364"/>
          </a:xfrm>
        </p:spPr>
        <p:txBody>
          <a:bodyPr/>
          <a:lstStyle/>
          <a:p>
            <a:r>
              <a:rPr lang="en-US" b="1" dirty="0" smtClean="0">
                <a:solidFill>
                  <a:schemeClr val="tx1">
                    <a:lumMod val="95000"/>
                    <a:lumOff val="5000"/>
                  </a:schemeClr>
                </a:solidFill>
                <a:latin typeface="Calibri" panose="020F0502020204030204" pitchFamily="34" charset="0"/>
              </a:rPr>
              <a:t>Internal Toxins:</a:t>
            </a:r>
          </a:p>
          <a:p>
            <a:pPr lvl="1">
              <a:buFont typeface="Courier New" pitchFamily="49" charset="0"/>
              <a:buChar char="o"/>
            </a:pPr>
            <a:r>
              <a:rPr lang="en-US" dirty="0" smtClean="0">
                <a:solidFill>
                  <a:schemeClr val="tx1">
                    <a:lumMod val="95000"/>
                    <a:lumOff val="5000"/>
                  </a:schemeClr>
                </a:solidFill>
                <a:latin typeface="Calibri" panose="020F0502020204030204" pitchFamily="34" charset="0"/>
              </a:rPr>
              <a:t>Bodily Waste</a:t>
            </a:r>
          </a:p>
          <a:p>
            <a:pPr lvl="1">
              <a:buFont typeface="Courier New" pitchFamily="49" charset="0"/>
              <a:buChar char="o"/>
            </a:pPr>
            <a:r>
              <a:rPr lang="en-US" dirty="0" smtClean="0">
                <a:solidFill>
                  <a:schemeClr val="tx1">
                    <a:lumMod val="95000"/>
                    <a:lumOff val="5000"/>
                  </a:schemeClr>
                </a:solidFill>
                <a:latin typeface="Calibri" panose="020F0502020204030204" pitchFamily="34" charset="0"/>
              </a:rPr>
              <a:t>Digestive Process</a:t>
            </a:r>
          </a:p>
          <a:p>
            <a:pPr lvl="1">
              <a:buFont typeface="Courier New" pitchFamily="49" charset="0"/>
              <a:buChar char="o"/>
            </a:pPr>
            <a:r>
              <a:rPr lang="en-US" dirty="0" smtClean="0">
                <a:solidFill>
                  <a:schemeClr val="tx1">
                    <a:lumMod val="95000"/>
                    <a:lumOff val="5000"/>
                  </a:schemeClr>
                </a:solidFill>
                <a:latin typeface="Calibri" panose="020F0502020204030204" pitchFamily="34" charset="0"/>
              </a:rPr>
              <a:t>Energy Production</a:t>
            </a:r>
          </a:p>
          <a:p>
            <a:pPr lvl="1">
              <a:buFont typeface="Courier New" pitchFamily="49" charset="0"/>
              <a:buChar char="o"/>
            </a:pPr>
            <a:r>
              <a:rPr lang="en-US" dirty="0" smtClean="0">
                <a:solidFill>
                  <a:schemeClr val="tx1">
                    <a:lumMod val="95000"/>
                    <a:lumOff val="5000"/>
                  </a:schemeClr>
                </a:solidFill>
                <a:latin typeface="Calibri" panose="020F0502020204030204" pitchFamily="34" charset="0"/>
              </a:rPr>
              <a:t>Hormone Synthesis</a:t>
            </a:r>
          </a:p>
          <a:p>
            <a:pPr lvl="1">
              <a:buFont typeface="Courier New" pitchFamily="49" charset="0"/>
              <a:buChar char="o"/>
            </a:pPr>
            <a:r>
              <a:rPr lang="en-US" dirty="0" smtClean="0">
                <a:solidFill>
                  <a:schemeClr val="tx1">
                    <a:lumMod val="95000"/>
                    <a:lumOff val="5000"/>
                  </a:schemeClr>
                </a:solidFill>
                <a:latin typeface="Calibri" panose="020F0502020204030204" pitchFamily="34" charset="0"/>
              </a:rPr>
              <a:t>Stress</a:t>
            </a:r>
          </a:p>
          <a:p>
            <a:endParaRPr lang="en-US" dirty="0">
              <a:solidFill>
                <a:schemeClr val="tx1">
                  <a:lumMod val="95000"/>
                  <a:lumOff val="5000"/>
                </a:schemeClr>
              </a:solidFill>
              <a:latin typeface="Calibri" panose="020F0502020204030204" pitchFamily="34" charset="0"/>
            </a:endParaRPr>
          </a:p>
        </p:txBody>
      </p:sp>
      <p:sp>
        <p:nvSpPr>
          <p:cNvPr id="6" name="TextBox 5"/>
          <p:cNvSpPr txBox="1"/>
          <p:nvPr/>
        </p:nvSpPr>
        <p:spPr>
          <a:xfrm>
            <a:off x="306563" y="2460278"/>
            <a:ext cx="8583791" cy="1107996"/>
          </a:xfrm>
          <a:prstGeom prst="rect">
            <a:avLst/>
          </a:prstGeom>
          <a:noFill/>
        </p:spPr>
        <p:txBody>
          <a:bodyPr wrap="square" rtlCol="0">
            <a:spAutoFit/>
          </a:bodyPr>
          <a:lstStyle/>
          <a:p>
            <a:pPr algn="ctr" fontAlgn="base">
              <a:spcBef>
                <a:spcPct val="0"/>
              </a:spcBef>
              <a:spcAft>
                <a:spcPct val="0"/>
              </a:spcAft>
            </a:pPr>
            <a:r>
              <a:rPr lang="en-US" sz="2400" dirty="0" smtClean="0">
                <a:solidFill>
                  <a:prstClr val="black"/>
                </a:solidFill>
                <a:latin typeface="Calibri" panose="020F0502020204030204" pitchFamily="34" charset="0"/>
              </a:rPr>
              <a:t>Detoxification is the </a:t>
            </a:r>
            <a:r>
              <a:rPr lang="en-US" sz="2400" dirty="0" smtClean="0">
                <a:solidFill>
                  <a:prstClr val="black"/>
                </a:solidFill>
                <a:latin typeface="Calibri" panose="020F0502020204030204" pitchFamily="34" charset="0"/>
                <a:ea typeface="Times New Roman" pitchFamily="-84" charset="0"/>
                <a:cs typeface="Times New Roman" pitchFamily="-84" charset="0"/>
              </a:rPr>
              <a:t>process of removing                                        harmful substances from the body.</a:t>
            </a:r>
          </a:p>
          <a:p>
            <a:pPr algn="ctr" fontAlgn="base">
              <a:spcBef>
                <a:spcPct val="0"/>
              </a:spcBef>
              <a:spcAft>
                <a:spcPct val="0"/>
              </a:spcAft>
            </a:pPr>
            <a:endParaRPr lang="en-US" sz="1600" dirty="0">
              <a:solidFill>
                <a:prstClr val="black"/>
              </a:solidFill>
              <a:latin typeface="Calibri" panose="020F0502020204030204" pitchFamily="34" charset="0"/>
            </a:endParaRPr>
          </a:p>
        </p:txBody>
      </p:sp>
    </p:spTree>
    <p:extLst>
      <p:ext uri="{BB962C8B-B14F-4D97-AF65-F5344CB8AC3E}">
        <p14:creationId xmlns:p14="http://schemas.microsoft.com/office/powerpoint/2010/main" val="41740028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101930"/>
            <a:ext cx="7408333" cy="3450696"/>
          </a:xfrm>
        </p:spPr>
        <p:txBody>
          <a:bodyPr>
            <a:normAutofit/>
          </a:bodyPr>
          <a:lstStyle/>
          <a:p>
            <a:r>
              <a:rPr lang="en-US" sz="2000" dirty="0" smtClean="0">
                <a:solidFill>
                  <a:schemeClr val="tx1">
                    <a:lumMod val="95000"/>
                    <a:lumOff val="5000"/>
                  </a:schemeClr>
                </a:solidFill>
              </a:rPr>
              <a:t>Proteins, vegetables, fruits, oils, proteins coupled with the TLS Detox Support Products allows for a gentle, yet effective cleanse week.</a:t>
            </a:r>
          </a:p>
          <a:p>
            <a:r>
              <a:rPr lang="en-US" sz="2000" dirty="0" smtClean="0">
                <a:solidFill>
                  <a:schemeClr val="tx1">
                    <a:lumMod val="95000"/>
                    <a:lumOff val="5000"/>
                  </a:schemeClr>
                </a:solidFill>
              </a:rPr>
              <a:t>With the CORE, multivitamin, and OPC-3 , your clients get additional support.</a:t>
            </a:r>
          </a:p>
          <a:p>
            <a:r>
              <a:rPr lang="en-US" sz="2000" dirty="0" smtClean="0">
                <a:solidFill>
                  <a:schemeClr val="tx1">
                    <a:lumMod val="95000"/>
                    <a:lumOff val="5000"/>
                  </a:schemeClr>
                </a:solidFill>
              </a:rPr>
              <a:t>Weight loss isn’t magic; it’s science!</a:t>
            </a:r>
            <a:endParaRPr lang="en-US" sz="2000" dirty="0">
              <a:solidFill>
                <a:schemeClr val="tx1">
                  <a:lumMod val="95000"/>
                  <a:lumOff val="5000"/>
                </a:schemeClr>
              </a:solidFill>
            </a:endParaRPr>
          </a:p>
        </p:txBody>
      </p:sp>
      <p:sp>
        <p:nvSpPr>
          <p:cNvPr id="2" name="Title 1"/>
          <p:cNvSpPr>
            <a:spLocks noGrp="1"/>
          </p:cNvSpPr>
          <p:nvPr>
            <p:ph type="title"/>
          </p:nvPr>
        </p:nvSpPr>
        <p:spPr/>
        <p:txBody>
          <a:bodyPr>
            <a:normAutofit fontScale="90000"/>
          </a:bodyPr>
          <a:lstStyle/>
          <a:p>
            <a:r>
              <a:rPr lang="en-US" dirty="0" smtClean="0">
                <a:ln w="18415" cmpd="sng">
                  <a:solidFill>
                    <a:srgbClr val="FFFFFF"/>
                  </a:solidFill>
                  <a:prstDash val="solid"/>
                </a:ln>
                <a:effectLst>
                  <a:outerShdw blurRad="63500" dir="3600000" algn="tl" rotWithShape="0">
                    <a:srgbClr val="000000">
                      <a:alpha val="70000"/>
                    </a:srgbClr>
                  </a:outerShdw>
                </a:effectLst>
              </a:rPr>
              <a:t>TLS</a:t>
            </a:r>
            <a:r>
              <a:rPr lang="en-US" baseline="30000" dirty="0" smtClean="0">
                <a:ln w="18415" cmpd="sng">
                  <a:solidFill>
                    <a:srgbClr val="FFFFFF"/>
                  </a:solidFill>
                  <a:prstDash val="solid"/>
                </a:ln>
                <a:effectLst>
                  <a:outerShdw blurRad="63500" dir="3600000" algn="tl" rotWithShape="0">
                    <a:srgbClr val="000000">
                      <a:alpha val="70000"/>
                    </a:srgbClr>
                  </a:outerShdw>
                </a:effectLst>
              </a:rPr>
              <a:t>®</a:t>
            </a:r>
            <a:r>
              <a:rPr lang="en-US" dirty="0" smtClean="0">
                <a:ln w="18415" cmpd="sng">
                  <a:solidFill>
                    <a:srgbClr val="FFFFFF"/>
                  </a:solidFill>
                  <a:prstDash val="solid"/>
                </a:ln>
                <a:effectLst>
                  <a:outerShdw blurRad="63500" dir="3600000" algn="tl" rotWithShape="0">
                    <a:srgbClr val="000000">
                      <a:alpha val="70000"/>
                    </a:srgbClr>
                  </a:outerShdw>
                </a:effectLst>
              </a:rPr>
              <a:t> Menu Plan &amp; TLS Detox Support Products</a:t>
            </a:r>
            <a:endParaRPr lang="en-US" dirty="0">
              <a:ln w="18415" cmpd="sng">
                <a:solidFill>
                  <a:srgbClr val="FFFFFF"/>
                </a:solidFill>
                <a:prstDash val="solid"/>
              </a:ln>
              <a:effectLst>
                <a:outerShdw blurRad="63500" dir="3600000" algn="tl" rotWithShape="0">
                  <a:srgbClr val="000000">
                    <a:alpha val="70000"/>
                  </a:srgbClr>
                </a:outerShdw>
              </a:effectLst>
            </a:endParaRPr>
          </a:p>
        </p:txBody>
      </p:sp>
      <p:pic>
        <p:nvPicPr>
          <p:cNvPr id="6" name="Picture 2" descr="O:\Product_SC\Communications\Graphics\Products Image\TLS Weight Loss Solution\TLS_HKG-Detox-Kit.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769434" y="4196575"/>
            <a:ext cx="4605454" cy="2712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7368">
            <a:off x="6469273" y="3565752"/>
            <a:ext cx="2199655" cy="3127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68871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8231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923525" y="2164216"/>
            <a:ext cx="7730027" cy="4245796"/>
          </a:xfrm>
        </p:spPr>
        <p:txBody>
          <a:bodyPr>
            <a:noAutofit/>
          </a:bodyPr>
          <a:lstStyle/>
          <a:p>
            <a:pPr lvl="1">
              <a:buNone/>
            </a:pPr>
            <a:endParaRPr lang="en-US" sz="2000" dirty="0" smtClean="0">
              <a:solidFill>
                <a:schemeClr val="tx1">
                  <a:lumMod val="95000"/>
                  <a:lumOff val="5000"/>
                </a:schemeClr>
              </a:solidFill>
              <a:latin typeface="Calibri" panose="020F0502020204030204" pitchFamily="34" charset="0"/>
            </a:endParaRPr>
          </a:p>
          <a:p>
            <a:pPr marL="0" lvl="1" indent="0">
              <a:buNone/>
            </a:pPr>
            <a:r>
              <a:rPr lang="en-US" sz="2400" dirty="0" smtClean="0">
                <a:solidFill>
                  <a:schemeClr val="tx1">
                    <a:lumMod val="95000"/>
                    <a:lumOff val="5000"/>
                  </a:schemeClr>
                </a:solidFill>
                <a:latin typeface="Calibri" panose="020F0502020204030204" pitchFamily="34" charset="0"/>
              </a:rPr>
              <a:t>We live in a world filled with an abundance of toxic chemicals</a:t>
            </a:r>
            <a:endParaRPr lang="en-US" sz="2000" dirty="0" smtClean="0">
              <a:solidFill>
                <a:schemeClr val="tx1">
                  <a:lumMod val="95000"/>
                  <a:lumOff val="5000"/>
                </a:schemeClr>
              </a:solidFill>
              <a:latin typeface="Calibri" panose="020F0502020204030204" pitchFamily="34" charset="0"/>
            </a:endParaRPr>
          </a:p>
          <a:p>
            <a:r>
              <a:rPr lang="en-US" dirty="0" smtClean="0">
                <a:solidFill>
                  <a:schemeClr val="tx1">
                    <a:lumMod val="95000"/>
                    <a:lumOff val="5000"/>
                  </a:schemeClr>
                </a:solidFill>
                <a:latin typeface="Calibri" panose="020F0502020204030204" pitchFamily="34" charset="0"/>
              </a:rPr>
              <a:t>Unfortunately, the over abundance of toxins builds up in our bodies causing undue stress</a:t>
            </a:r>
          </a:p>
          <a:p>
            <a:r>
              <a:rPr lang="en-US" dirty="0" smtClean="0">
                <a:solidFill>
                  <a:schemeClr val="tx1">
                    <a:lumMod val="95000"/>
                    <a:lumOff val="5000"/>
                  </a:schemeClr>
                </a:solidFill>
                <a:latin typeface="Calibri" panose="020F0502020204030204" pitchFamily="34" charset="0"/>
              </a:rPr>
              <a:t>In many instances the liver, gallbladder, kidneys and digestive system can’t keep up with the demand placed on them</a:t>
            </a:r>
          </a:p>
          <a:p>
            <a:r>
              <a:rPr lang="en-US" dirty="0" smtClean="0">
                <a:solidFill>
                  <a:schemeClr val="tx1">
                    <a:lumMod val="95000"/>
                    <a:lumOff val="5000"/>
                  </a:schemeClr>
                </a:solidFill>
                <a:latin typeface="Calibri" panose="020F0502020204030204" pitchFamily="34" charset="0"/>
              </a:rPr>
              <a:t>People struggle with weight loss when their bodies are filled with toxins</a:t>
            </a:r>
            <a:endParaRPr lang="en-US" dirty="0">
              <a:solidFill>
                <a:schemeClr val="tx1">
                  <a:lumMod val="95000"/>
                  <a:lumOff val="5000"/>
                </a:schemeClr>
              </a:solidFill>
              <a:latin typeface="Calibri" panose="020F0502020204030204" pitchFamily="34" charset="0"/>
            </a:endParaRPr>
          </a:p>
          <a:p>
            <a:endParaRPr lang="en-US" dirty="0" smtClean="0">
              <a:solidFill>
                <a:schemeClr val="tx1">
                  <a:lumMod val="95000"/>
                  <a:lumOff val="5000"/>
                </a:schemeClr>
              </a:solidFill>
              <a:latin typeface="Calibri" panose="020F0502020204030204" pitchFamily="34" charset="0"/>
            </a:endParaRPr>
          </a:p>
          <a:p>
            <a:endParaRPr lang="en-US" dirty="0">
              <a:solidFill>
                <a:schemeClr val="tx1">
                  <a:lumMod val="95000"/>
                  <a:lumOff val="5000"/>
                </a:schemeClr>
              </a:solidFill>
              <a:latin typeface="Calibri" panose="020F0502020204030204" pitchFamily="34" charset="0"/>
            </a:endParaRPr>
          </a:p>
        </p:txBody>
      </p:sp>
      <p:sp>
        <p:nvSpPr>
          <p:cNvPr id="55298" name="Rectangle 2"/>
          <p:cNvSpPr>
            <a:spLocks noGrp="1" noChangeArrowheads="1"/>
          </p:cNvSpPr>
          <p:nvPr>
            <p:ph type="title"/>
          </p:nvPr>
        </p:nvSpPr>
        <p:spPr>
          <a:xfrm>
            <a:off x="1417780" y="376234"/>
            <a:ext cx="6316662" cy="1143000"/>
          </a:xfrm>
        </p:spPr>
        <p:txBody>
          <a:bodyPr/>
          <a:lstStyle/>
          <a:p>
            <a:pPr algn="ct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Toxic Overload</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Tree>
    <p:extLst>
      <p:ext uri="{BB962C8B-B14F-4D97-AF65-F5344CB8AC3E}">
        <p14:creationId xmlns:p14="http://schemas.microsoft.com/office/powerpoint/2010/main" val="1236458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Grp="1" noChangeArrowheads="1"/>
          </p:cNvSpPr>
          <p:nvPr>
            <p:ph idx="1"/>
          </p:nvPr>
        </p:nvSpPr>
        <p:spPr>
          <a:xfrm>
            <a:off x="671673" y="2465639"/>
            <a:ext cx="7901384" cy="4147571"/>
          </a:xfrm>
        </p:spPr>
        <p:txBody>
          <a:bodyPr>
            <a:noAutofit/>
          </a:bodyPr>
          <a:lstStyle/>
          <a:p>
            <a:r>
              <a:rPr lang="en-US" dirty="0" smtClean="0">
                <a:solidFill>
                  <a:schemeClr val="tx1">
                    <a:lumMod val="95000"/>
                    <a:lumOff val="5000"/>
                  </a:schemeClr>
                </a:solidFill>
                <a:latin typeface="Calibri" panose="020F0502020204030204" pitchFamily="34" charset="0"/>
              </a:rPr>
              <a:t>Over a period of time, if toxins are not removed, it may adversely affect your health</a:t>
            </a:r>
          </a:p>
          <a:p>
            <a:pPr marL="0" indent="0">
              <a:buNone/>
            </a:pPr>
            <a:endParaRPr lang="en-US" dirty="0" smtClean="0">
              <a:solidFill>
                <a:schemeClr val="tx1">
                  <a:lumMod val="95000"/>
                  <a:lumOff val="5000"/>
                </a:schemeClr>
              </a:solidFill>
              <a:latin typeface="Calibri" panose="020F0502020204030204" pitchFamily="34" charset="0"/>
            </a:endParaRPr>
          </a:p>
          <a:p>
            <a:r>
              <a:rPr lang="en-US" dirty="0" smtClean="0">
                <a:solidFill>
                  <a:schemeClr val="tx1">
                    <a:lumMod val="95000"/>
                    <a:lumOff val="5000"/>
                  </a:schemeClr>
                </a:solidFill>
                <a:latin typeface="Calibri" panose="020F0502020204030204" pitchFamily="34" charset="0"/>
              </a:rPr>
              <a:t>Like any filter, the liver and it’s supporting detox organs need to be cleansed regularly</a:t>
            </a:r>
          </a:p>
          <a:p>
            <a:endParaRPr lang="en-US" dirty="0" smtClean="0">
              <a:solidFill>
                <a:schemeClr val="tx1">
                  <a:lumMod val="95000"/>
                  <a:lumOff val="5000"/>
                </a:schemeClr>
              </a:solidFill>
              <a:latin typeface="Calibri" panose="020F0502020204030204" pitchFamily="34" charset="0"/>
            </a:endParaRPr>
          </a:p>
          <a:p>
            <a:r>
              <a:rPr lang="en-US" dirty="0" smtClean="0">
                <a:solidFill>
                  <a:schemeClr val="tx1">
                    <a:lumMod val="95000"/>
                    <a:lumOff val="5000"/>
                  </a:schemeClr>
                </a:solidFill>
                <a:latin typeface="Calibri" panose="020F0502020204030204" pitchFamily="34" charset="0"/>
              </a:rPr>
              <a:t>A build up of toxins without sufficient detoxification support may lead to an increased toxic burden</a:t>
            </a:r>
          </a:p>
        </p:txBody>
      </p:sp>
      <p:sp>
        <p:nvSpPr>
          <p:cNvPr id="6" name="Rectangle 2"/>
          <p:cNvSpPr>
            <a:spLocks noGrp="1" noChangeArrowheads="1"/>
          </p:cNvSpPr>
          <p:nvPr>
            <p:ph type="title"/>
          </p:nvPr>
        </p:nvSpPr>
        <p:spPr>
          <a:xfrm>
            <a:off x="1417780" y="376234"/>
            <a:ext cx="6316662" cy="1143000"/>
          </a:xfrm>
        </p:spPr>
        <p:txBody>
          <a:bodyPr/>
          <a:lstStyle/>
          <a:p>
            <a:pPr algn="ct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Toxic Overload</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Tree>
    <p:extLst>
      <p:ext uri="{BB962C8B-B14F-4D97-AF65-F5344CB8AC3E}">
        <p14:creationId xmlns:p14="http://schemas.microsoft.com/office/powerpoint/2010/main" val="1503094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4"/>
          <p:cNvSpPr>
            <a:spLocks noGrp="1"/>
          </p:cNvSpPr>
          <p:nvPr>
            <p:ph idx="1"/>
          </p:nvPr>
        </p:nvSpPr>
        <p:spPr>
          <a:xfrm>
            <a:off x="421941" y="2161423"/>
            <a:ext cx="4436393" cy="3010941"/>
          </a:xfrm>
        </p:spPr>
        <p:txBody>
          <a:bodyPr>
            <a:normAutofit/>
          </a:bodyPr>
          <a:lstStyle/>
          <a:p>
            <a:pPr eaLnBrk="1" hangingPunct="1">
              <a:lnSpc>
                <a:spcPct val="90000"/>
              </a:lnSpc>
              <a:buNone/>
            </a:pPr>
            <a:endParaRPr lang="en-US" sz="2200" dirty="0" smtClean="0">
              <a:solidFill>
                <a:schemeClr val="tx1">
                  <a:lumMod val="95000"/>
                  <a:lumOff val="5000"/>
                </a:schemeClr>
              </a:solidFill>
              <a:latin typeface="Calibri" panose="020F0502020204030204" pitchFamily="34" charset="0"/>
            </a:endParaRPr>
          </a:p>
          <a:p>
            <a:pPr eaLnBrk="1" hangingPunct="1">
              <a:lnSpc>
                <a:spcPct val="90000"/>
              </a:lnSpc>
            </a:pPr>
            <a:r>
              <a:rPr lang="en-US" sz="2811" b="1" dirty="0">
                <a:solidFill>
                  <a:schemeClr val="tx1">
                    <a:lumMod val="95000"/>
                    <a:lumOff val="5000"/>
                  </a:schemeClr>
                </a:solidFill>
                <a:latin typeface="Calibri" panose="020F0502020204030204" pitchFamily="34" charset="0"/>
              </a:rPr>
              <a:t>E</a:t>
            </a:r>
            <a:r>
              <a:rPr lang="en-US" sz="2811" b="1" dirty="0" smtClean="0">
                <a:solidFill>
                  <a:schemeClr val="tx1">
                    <a:lumMod val="95000"/>
                    <a:lumOff val="5000"/>
                  </a:schemeClr>
                </a:solidFill>
                <a:latin typeface="Calibri" panose="020F0502020204030204" pitchFamily="34" charset="0"/>
              </a:rPr>
              <a:t>nvironmental Exposure  </a:t>
            </a:r>
            <a:endParaRPr lang="en-US" sz="2811" b="1" dirty="0">
              <a:solidFill>
                <a:schemeClr val="tx1">
                  <a:lumMod val="95000"/>
                  <a:lumOff val="5000"/>
                </a:schemeClr>
              </a:solidFill>
              <a:latin typeface="Calibri" panose="020F0502020204030204" pitchFamily="34" charset="0"/>
            </a:endParaRPr>
          </a:p>
          <a:p>
            <a:pPr lvl="1" eaLnBrk="1" hangingPunct="1">
              <a:lnSpc>
                <a:spcPct val="90000"/>
              </a:lnSpc>
            </a:pPr>
            <a:r>
              <a:rPr lang="en-US" sz="2595" dirty="0" smtClean="0">
                <a:solidFill>
                  <a:schemeClr val="tx1">
                    <a:lumMod val="95000"/>
                    <a:lumOff val="5000"/>
                  </a:schemeClr>
                </a:solidFill>
                <a:latin typeface="Calibri" panose="020F0502020204030204" pitchFamily="34" charset="0"/>
                <a:cs typeface="ＭＳ Ｐゴシック" pitchFamily="-1" charset="-128"/>
              </a:rPr>
              <a:t>Chemicals</a:t>
            </a:r>
          </a:p>
          <a:p>
            <a:pPr lvl="1" eaLnBrk="1" hangingPunct="1">
              <a:lnSpc>
                <a:spcPct val="90000"/>
              </a:lnSpc>
            </a:pPr>
            <a:r>
              <a:rPr lang="en-US" sz="2595" dirty="0" smtClean="0">
                <a:solidFill>
                  <a:schemeClr val="tx1">
                    <a:lumMod val="95000"/>
                    <a:lumOff val="5000"/>
                  </a:schemeClr>
                </a:solidFill>
                <a:latin typeface="Calibri" panose="020F0502020204030204" pitchFamily="34" charset="0"/>
                <a:cs typeface="ＭＳ Ｐゴシック" pitchFamily="-1" charset="-128"/>
              </a:rPr>
              <a:t>Smoke</a:t>
            </a:r>
          </a:p>
          <a:p>
            <a:pPr lvl="1" eaLnBrk="1" hangingPunct="1">
              <a:lnSpc>
                <a:spcPct val="90000"/>
              </a:lnSpc>
            </a:pPr>
            <a:r>
              <a:rPr lang="en-US" sz="2595" dirty="0" smtClean="0">
                <a:solidFill>
                  <a:schemeClr val="tx1">
                    <a:lumMod val="95000"/>
                    <a:lumOff val="5000"/>
                  </a:schemeClr>
                </a:solidFill>
                <a:latin typeface="Calibri" panose="020F0502020204030204" pitchFamily="34" charset="0"/>
                <a:cs typeface="ＭＳ Ｐゴシック" pitchFamily="-1" charset="-128"/>
              </a:rPr>
              <a:t>Pollution</a:t>
            </a:r>
          </a:p>
          <a:p>
            <a:pPr lvl="1" eaLnBrk="1" hangingPunct="1">
              <a:lnSpc>
                <a:spcPct val="90000"/>
              </a:lnSpc>
            </a:pPr>
            <a:endParaRPr lang="en-US" sz="2595" dirty="0">
              <a:solidFill>
                <a:schemeClr val="tx1">
                  <a:lumMod val="95000"/>
                  <a:lumOff val="5000"/>
                </a:schemeClr>
              </a:solidFill>
              <a:latin typeface="Calibri" panose="020F0502020204030204" pitchFamily="34" charset="0"/>
              <a:cs typeface="ＭＳ Ｐゴシック" pitchFamily="-1" charset="-128"/>
            </a:endParaRPr>
          </a:p>
          <a:p>
            <a:pPr eaLnBrk="1" hangingPunct="1">
              <a:lnSpc>
                <a:spcPct val="90000"/>
              </a:lnSpc>
            </a:pPr>
            <a:endParaRPr lang="en-US" sz="2200" dirty="0">
              <a:solidFill>
                <a:schemeClr val="tx1">
                  <a:lumMod val="95000"/>
                  <a:lumOff val="5000"/>
                </a:schemeClr>
              </a:solidFill>
              <a:latin typeface="Calibri" panose="020F0502020204030204" pitchFamily="34" charset="0"/>
            </a:endParaRPr>
          </a:p>
          <a:p>
            <a:pPr eaLnBrk="1" hangingPunct="1">
              <a:lnSpc>
                <a:spcPct val="90000"/>
              </a:lnSpc>
            </a:pPr>
            <a:endParaRPr lang="en-US" sz="2200" dirty="0">
              <a:solidFill>
                <a:schemeClr val="tx1">
                  <a:lumMod val="95000"/>
                  <a:lumOff val="5000"/>
                </a:schemeClr>
              </a:solidFill>
              <a:latin typeface="Calibri" panose="020F0502020204030204" pitchFamily="34" charset="0"/>
            </a:endParaRPr>
          </a:p>
        </p:txBody>
      </p:sp>
      <p:sp>
        <p:nvSpPr>
          <p:cNvPr id="4" name="Title 3"/>
          <p:cNvSpPr>
            <a:spLocks noGrp="1"/>
          </p:cNvSpPr>
          <p:nvPr>
            <p:ph type="title"/>
          </p:nvPr>
        </p:nvSpPr>
        <p:spPr>
          <a:xfrm>
            <a:off x="457200" y="345008"/>
            <a:ext cx="8077200" cy="1143000"/>
          </a:xfrm>
        </p:spPr>
        <p:txBody>
          <a:bodyPr>
            <a:normAutofit/>
          </a:bodyPr>
          <a:lstStyle/>
          <a:p>
            <a:pPr eaLnBrk="1" fontAlgn="auto" hangingPunct="1">
              <a:spcAft>
                <a:spcPts val="0"/>
              </a:spcAft>
              <a:defRPr/>
            </a:pP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What puts you at risk?</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
        <p:nvSpPr>
          <p:cNvPr id="7" name="Content Placeholder 4"/>
          <p:cNvSpPr txBox="1">
            <a:spLocks/>
          </p:cNvSpPr>
          <p:nvPr/>
        </p:nvSpPr>
        <p:spPr>
          <a:xfrm>
            <a:off x="4749013" y="1768899"/>
            <a:ext cx="3572850" cy="4664219"/>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a:lnSpc>
                <a:spcPct val="90000"/>
              </a:lnSpc>
              <a:buFont typeface="Symbol" pitchFamily="18" charset="2"/>
              <a:buNone/>
            </a:pPr>
            <a:endParaRPr lang="en-US" sz="2200" dirty="0" smtClean="0">
              <a:solidFill>
                <a:schemeClr val="tx1">
                  <a:lumMod val="95000"/>
                  <a:lumOff val="5000"/>
                </a:schemeClr>
              </a:solidFill>
              <a:latin typeface="Calibri" panose="020F0502020204030204" pitchFamily="34" charset="0"/>
            </a:endParaRPr>
          </a:p>
          <a:p>
            <a:pPr lvl="1">
              <a:lnSpc>
                <a:spcPct val="90000"/>
              </a:lnSpc>
            </a:pPr>
            <a:endParaRPr lang="en-US" sz="2595" dirty="0" smtClean="0">
              <a:solidFill>
                <a:schemeClr val="tx1">
                  <a:lumMod val="95000"/>
                  <a:lumOff val="5000"/>
                </a:schemeClr>
              </a:solidFill>
              <a:latin typeface="Calibri" panose="020F0502020204030204" pitchFamily="34" charset="0"/>
              <a:cs typeface="ＭＳ Ｐゴシック" pitchFamily="-1" charset="-128"/>
            </a:endParaRPr>
          </a:p>
          <a:p>
            <a:pPr>
              <a:lnSpc>
                <a:spcPct val="90000"/>
              </a:lnSpc>
            </a:pPr>
            <a:r>
              <a:rPr lang="en-US" sz="2811" b="1" dirty="0" smtClean="0">
                <a:solidFill>
                  <a:schemeClr val="tx1">
                    <a:lumMod val="95000"/>
                    <a:lumOff val="5000"/>
                  </a:schemeClr>
                </a:solidFill>
                <a:latin typeface="Calibri" panose="020F0502020204030204" pitchFamily="34" charset="0"/>
              </a:rPr>
              <a:t>Dietary Factors</a:t>
            </a:r>
          </a:p>
          <a:p>
            <a:pPr lvl="1">
              <a:lnSpc>
                <a:spcPct val="90000"/>
              </a:lnSpc>
            </a:pPr>
            <a:r>
              <a:rPr lang="en-US" sz="2595" dirty="0" smtClean="0">
                <a:solidFill>
                  <a:schemeClr val="tx1">
                    <a:lumMod val="95000"/>
                    <a:lumOff val="5000"/>
                  </a:schemeClr>
                </a:solidFill>
                <a:latin typeface="Calibri" panose="020F0502020204030204" pitchFamily="34" charset="0"/>
                <a:cs typeface="ＭＳ Ｐゴシック" pitchFamily="-1" charset="-128"/>
              </a:rPr>
              <a:t>Sugar </a:t>
            </a:r>
          </a:p>
          <a:p>
            <a:pPr lvl="1">
              <a:lnSpc>
                <a:spcPct val="90000"/>
              </a:lnSpc>
            </a:pPr>
            <a:r>
              <a:rPr lang="en-US" sz="2595" dirty="0" smtClean="0">
                <a:solidFill>
                  <a:schemeClr val="tx1">
                    <a:lumMod val="95000"/>
                    <a:lumOff val="5000"/>
                  </a:schemeClr>
                </a:solidFill>
                <a:latin typeface="Calibri" panose="020F0502020204030204" pitchFamily="34" charset="0"/>
                <a:cs typeface="ＭＳ Ｐゴシック" pitchFamily="-1" charset="-128"/>
              </a:rPr>
              <a:t>Alcohol </a:t>
            </a:r>
          </a:p>
          <a:p>
            <a:pPr lvl="1">
              <a:lnSpc>
                <a:spcPct val="90000"/>
              </a:lnSpc>
            </a:pPr>
            <a:r>
              <a:rPr lang="en-US" sz="2595" dirty="0" smtClean="0">
                <a:solidFill>
                  <a:schemeClr val="tx1">
                    <a:lumMod val="95000"/>
                    <a:lumOff val="5000"/>
                  </a:schemeClr>
                </a:solidFill>
                <a:latin typeface="Calibri" panose="020F0502020204030204" pitchFamily="34" charset="0"/>
                <a:cs typeface="ＭＳ Ｐゴシック" pitchFamily="-1" charset="-128"/>
              </a:rPr>
              <a:t>Processed foods</a:t>
            </a:r>
          </a:p>
          <a:p>
            <a:pPr>
              <a:lnSpc>
                <a:spcPct val="90000"/>
              </a:lnSpc>
            </a:pPr>
            <a:endParaRPr lang="en-US" sz="2200" dirty="0" smtClean="0">
              <a:solidFill>
                <a:schemeClr val="tx1">
                  <a:lumMod val="95000"/>
                  <a:lumOff val="5000"/>
                </a:schemeClr>
              </a:solidFill>
              <a:latin typeface="Calibri" panose="020F0502020204030204" pitchFamily="34" charset="0"/>
            </a:endParaRPr>
          </a:p>
          <a:p>
            <a:pPr>
              <a:lnSpc>
                <a:spcPct val="90000"/>
              </a:lnSpc>
            </a:pPr>
            <a:endParaRPr lang="en-US" sz="2200" dirty="0">
              <a:solidFill>
                <a:schemeClr val="tx1">
                  <a:lumMod val="95000"/>
                  <a:lumOff val="5000"/>
                </a:schemeClr>
              </a:solidFill>
              <a:latin typeface="Calibri" panose="020F0502020204030204" pitchFamily="34" charset="0"/>
            </a:endParaRPr>
          </a:p>
        </p:txBody>
      </p:sp>
    </p:spTree>
    <p:extLst>
      <p:ext uri="{BB962C8B-B14F-4D97-AF65-F5344CB8AC3E}">
        <p14:creationId xmlns:p14="http://schemas.microsoft.com/office/powerpoint/2010/main" val="9378859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4"/>
          <p:cNvSpPr>
            <a:spLocks noGrp="1"/>
          </p:cNvSpPr>
          <p:nvPr>
            <p:ph idx="1"/>
          </p:nvPr>
        </p:nvSpPr>
        <p:spPr>
          <a:xfrm>
            <a:off x="431177" y="2117683"/>
            <a:ext cx="4906228" cy="2722141"/>
          </a:xfrm>
        </p:spPr>
        <p:txBody>
          <a:bodyPr>
            <a:normAutofit/>
          </a:bodyPr>
          <a:lstStyle/>
          <a:p>
            <a:pPr marL="114300" indent="0" eaLnBrk="1" hangingPunct="1">
              <a:lnSpc>
                <a:spcPct val="90000"/>
              </a:lnSpc>
              <a:buNone/>
            </a:pPr>
            <a:endParaRPr lang="en-US" sz="2595" dirty="0">
              <a:solidFill>
                <a:schemeClr val="tx1">
                  <a:lumMod val="95000"/>
                  <a:lumOff val="5000"/>
                </a:schemeClr>
              </a:solidFill>
              <a:latin typeface="Calibri" panose="020F0502020204030204" pitchFamily="34" charset="0"/>
              <a:cs typeface="ＭＳ Ｐゴシック" pitchFamily="-1" charset="-128"/>
            </a:endParaRPr>
          </a:p>
          <a:p>
            <a:pPr eaLnBrk="1" hangingPunct="1">
              <a:lnSpc>
                <a:spcPct val="90000"/>
              </a:lnSpc>
            </a:pPr>
            <a:r>
              <a:rPr lang="en-US" sz="2811" b="1" dirty="0">
                <a:solidFill>
                  <a:schemeClr val="tx1">
                    <a:lumMod val="95000"/>
                    <a:lumOff val="5000"/>
                  </a:schemeClr>
                </a:solidFill>
                <a:latin typeface="Calibri" panose="020F0502020204030204" pitchFamily="34" charset="0"/>
              </a:rPr>
              <a:t>Lifestyle </a:t>
            </a:r>
            <a:r>
              <a:rPr lang="en-US" sz="2811" b="1" dirty="0" smtClean="0">
                <a:solidFill>
                  <a:schemeClr val="tx1">
                    <a:lumMod val="95000"/>
                    <a:lumOff val="5000"/>
                  </a:schemeClr>
                </a:solidFill>
                <a:latin typeface="Calibri" panose="020F0502020204030204" pitchFamily="34" charset="0"/>
              </a:rPr>
              <a:t>Factors </a:t>
            </a:r>
            <a:endParaRPr lang="en-US" sz="2811" b="1" dirty="0">
              <a:solidFill>
                <a:schemeClr val="tx1">
                  <a:lumMod val="95000"/>
                  <a:lumOff val="5000"/>
                </a:schemeClr>
              </a:solidFill>
              <a:latin typeface="Calibri" panose="020F0502020204030204" pitchFamily="34" charset="0"/>
            </a:endParaRPr>
          </a:p>
          <a:p>
            <a:pPr lvl="1" eaLnBrk="1" hangingPunct="1">
              <a:lnSpc>
                <a:spcPct val="90000"/>
              </a:lnSpc>
            </a:pPr>
            <a:r>
              <a:rPr lang="en-US" sz="2595" dirty="0" smtClean="0">
                <a:solidFill>
                  <a:schemeClr val="tx1">
                    <a:lumMod val="95000"/>
                    <a:lumOff val="5000"/>
                  </a:schemeClr>
                </a:solidFill>
                <a:latin typeface="Calibri" panose="020F0502020204030204" pitchFamily="34" charset="0"/>
                <a:cs typeface="ＭＳ Ｐゴシック" pitchFamily="-1" charset="-128"/>
              </a:rPr>
              <a:t>Lack of sleep</a:t>
            </a:r>
            <a:endParaRPr lang="en-US" sz="2595" dirty="0">
              <a:solidFill>
                <a:schemeClr val="tx1">
                  <a:lumMod val="95000"/>
                  <a:lumOff val="5000"/>
                </a:schemeClr>
              </a:solidFill>
              <a:latin typeface="Calibri" panose="020F0502020204030204" pitchFamily="34" charset="0"/>
              <a:cs typeface="ＭＳ Ｐゴシック" pitchFamily="-1" charset="-128"/>
            </a:endParaRPr>
          </a:p>
          <a:p>
            <a:pPr lvl="1" eaLnBrk="1" hangingPunct="1">
              <a:lnSpc>
                <a:spcPct val="90000"/>
              </a:lnSpc>
            </a:pPr>
            <a:r>
              <a:rPr lang="en-US" sz="2595" dirty="0" smtClean="0">
                <a:solidFill>
                  <a:schemeClr val="tx1">
                    <a:lumMod val="95000"/>
                    <a:lumOff val="5000"/>
                  </a:schemeClr>
                </a:solidFill>
                <a:latin typeface="Calibri" panose="020F0502020204030204" pitchFamily="34" charset="0"/>
                <a:cs typeface="ＭＳ Ｐゴシック" pitchFamily="-1" charset="-128"/>
              </a:rPr>
              <a:t>Lack of physical activity</a:t>
            </a:r>
            <a:endParaRPr lang="en-US" sz="2595" dirty="0">
              <a:solidFill>
                <a:schemeClr val="tx1">
                  <a:lumMod val="95000"/>
                  <a:lumOff val="5000"/>
                </a:schemeClr>
              </a:solidFill>
              <a:latin typeface="Calibri" panose="020F0502020204030204" pitchFamily="34" charset="0"/>
              <a:cs typeface="ＭＳ Ｐゴシック" pitchFamily="-1" charset="-128"/>
            </a:endParaRPr>
          </a:p>
          <a:p>
            <a:pPr lvl="1" eaLnBrk="1" hangingPunct="1">
              <a:lnSpc>
                <a:spcPct val="90000"/>
              </a:lnSpc>
            </a:pPr>
            <a:r>
              <a:rPr lang="en-US" sz="2595" dirty="0" smtClean="0">
                <a:solidFill>
                  <a:schemeClr val="tx1">
                    <a:lumMod val="95000"/>
                    <a:lumOff val="5000"/>
                  </a:schemeClr>
                </a:solidFill>
                <a:latin typeface="Calibri" panose="020F0502020204030204" pitchFamily="34" charset="0"/>
                <a:cs typeface="ＭＳ Ｐゴシック" pitchFamily="-1" charset="-128"/>
              </a:rPr>
              <a:t>Excess weight</a:t>
            </a:r>
          </a:p>
          <a:p>
            <a:pPr lvl="1" eaLnBrk="1" hangingPunct="1">
              <a:lnSpc>
                <a:spcPct val="90000"/>
              </a:lnSpc>
            </a:pPr>
            <a:endParaRPr lang="en-US" sz="2595" dirty="0">
              <a:solidFill>
                <a:schemeClr val="tx1">
                  <a:lumMod val="95000"/>
                  <a:lumOff val="5000"/>
                </a:schemeClr>
              </a:solidFill>
              <a:latin typeface="Calibri" panose="020F0502020204030204" pitchFamily="34" charset="0"/>
              <a:cs typeface="ＭＳ Ｐゴシック" pitchFamily="-1" charset="-128"/>
            </a:endParaRPr>
          </a:p>
          <a:p>
            <a:pPr eaLnBrk="1" hangingPunct="1">
              <a:lnSpc>
                <a:spcPct val="90000"/>
              </a:lnSpc>
            </a:pPr>
            <a:endParaRPr lang="en-US" sz="2200" dirty="0">
              <a:solidFill>
                <a:schemeClr val="tx1">
                  <a:lumMod val="95000"/>
                  <a:lumOff val="5000"/>
                </a:schemeClr>
              </a:solidFill>
              <a:latin typeface="Calibri" panose="020F0502020204030204" pitchFamily="34" charset="0"/>
            </a:endParaRPr>
          </a:p>
          <a:p>
            <a:pPr eaLnBrk="1" hangingPunct="1">
              <a:lnSpc>
                <a:spcPct val="90000"/>
              </a:lnSpc>
            </a:pPr>
            <a:endParaRPr lang="en-US" sz="2200" dirty="0">
              <a:solidFill>
                <a:schemeClr val="tx1">
                  <a:lumMod val="95000"/>
                  <a:lumOff val="5000"/>
                </a:schemeClr>
              </a:solidFill>
              <a:latin typeface="Calibri" panose="020F0502020204030204" pitchFamily="34" charset="0"/>
            </a:endParaRPr>
          </a:p>
        </p:txBody>
      </p:sp>
      <p:sp>
        <p:nvSpPr>
          <p:cNvPr id="4" name="Title 3"/>
          <p:cNvSpPr>
            <a:spLocks noGrp="1"/>
          </p:cNvSpPr>
          <p:nvPr>
            <p:ph type="title"/>
          </p:nvPr>
        </p:nvSpPr>
        <p:spPr>
          <a:xfrm>
            <a:off x="457200" y="345008"/>
            <a:ext cx="8077200" cy="1143000"/>
          </a:xfrm>
        </p:spPr>
        <p:txBody>
          <a:bodyPr>
            <a:normAutofit/>
          </a:bodyPr>
          <a:lstStyle/>
          <a:p>
            <a:pPr eaLnBrk="1" fontAlgn="auto" hangingPunct="1">
              <a:spcAft>
                <a:spcPts val="0"/>
              </a:spcAft>
              <a:defRPr/>
            </a:pP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What puts you at risk?</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
        <p:nvSpPr>
          <p:cNvPr id="7" name="Content Placeholder 4"/>
          <p:cNvSpPr txBox="1">
            <a:spLocks/>
          </p:cNvSpPr>
          <p:nvPr/>
        </p:nvSpPr>
        <p:spPr>
          <a:xfrm>
            <a:off x="4665889" y="1706687"/>
            <a:ext cx="4906228" cy="4296935"/>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114300" indent="0">
              <a:lnSpc>
                <a:spcPct val="90000"/>
              </a:lnSpc>
              <a:buFont typeface="Symbol" pitchFamily="18" charset="2"/>
              <a:buNone/>
            </a:pPr>
            <a:endParaRPr lang="en-US" sz="2595" dirty="0" smtClean="0">
              <a:solidFill>
                <a:schemeClr val="tx1">
                  <a:lumMod val="95000"/>
                  <a:lumOff val="5000"/>
                </a:schemeClr>
              </a:solidFill>
              <a:latin typeface="Calibri" panose="020F0502020204030204" pitchFamily="34" charset="0"/>
              <a:cs typeface="ＭＳ Ｐゴシック" pitchFamily="-1" charset="-128"/>
            </a:endParaRPr>
          </a:p>
          <a:p>
            <a:pPr lvl="1">
              <a:lnSpc>
                <a:spcPct val="90000"/>
              </a:lnSpc>
            </a:pPr>
            <a:endParaRPr lang="en-US" sz="2595" dirty="0" smtClean="0">
              <a:solidFill>
                <a:schemeClr val="tx1">
                  <a:lumMod val="95000"/>
                  <a:lumOff val="5000"/>
                </a:schemeClr>
              </a:solidFill>
              <a:latin typeface="Calibri" panose="020F0502020204030204" pitchFamily="34" charset="0"/>
              <a:cs typeface="ＭＳ Ｐゴシック" pitchFamily="-1" charset="-128"/>
            </a:endParaRPr>
          </a:p>
          <a:p>
            <a:pPr>
              <a:lnSpc>
                <a:spcPct val="90000"/>
              </a:lnSpc>
            </a:pPr>
            <a:r>
              <a:rPr lang="en-US" sz="2811" b="1" dirty="0" smtClean="0">
                <a:solidFill>
                  <a:schemeClr val="tx1">
                    <a:lumMod val="95000"/>
                    <a:lumOff val="5000"/>
                  </a:schemeClr>
                </a:solidFill>
                <a:latin typeface="Calibri" panose="020F0502020204030204" pitchFamily="34" charset="0"/>
              </a:rPr>
              <a:t>High Stress Lifestyle</a:t>
            </a:r>
          </a:p>
          <a:p>
            <a:pPr lvl="1">
              <a:lnSpc>
                <a:spcPct val="90000"/>
              </a:lnSpc>
            </a:pPr>
            <a:r>
              <a:rPr lang="en-US" sz="2595" dirty="0" smtClean="0">
                <a:solidFill>
                  <a:schemeClr val="tx1">
                    <a:lumMod val="95000"/>
                    <a:lumOff val="5000"/>
                  </a:schemeClr>
                </a:solidFill>
                <a:latin typeface="Calibri" panose="020F0502020204030204" pitchFamily="34" charset="0"/>
                <a:cs typeface="ＭＳ Ｐゴシック" pitchFamily="-1" charset="-128"/>
              </a:rPr>
              <a:t>Increased demand on recovery</a:t>
            </a:r>
          </a:p>
          <a:p>
            <a:pPr>
              <a:lnSpc>
                <a:spcPct val="90000"/>
              </a:lnSpc>
            </a:pPr>
            <a:endParaRPr lang="en-US" sz="2200" dirty="0" smtClean="0">
              <a:solidFill>
                <a:schemeClr val="tx1">
                  <a:lumMod val="95000"/>
                  <a:lumOff val="5000"/>
                </a:schemeClr>
              </a:solidFill>
              <a:latin typeface="Calibri" panose="020F0502020204030204" pitchFamily="34" charset="0"/>
            </a:endParaRPr>
          </a:p>
          <a:p>
            <a:pPr>
              <a:lnSpc>
                <a:spcPct val="90000"/>
              </a:lnSpc>
            </a:pPr>
            <a:endParaRPr lang="en-US" sz="2200" dirty="0">
              <a:solidFill>
                <a:schemeClr val="tx1">
                  <a:lumMod val="95000"/>
                  <a:lumOff val="5000"/>
                </a:schemeClr>
              </a:solidFill>
              <a:latin typeface="Calibri" panose="020F0502020204030204" pitchFamily="34" charset="0"/>
            </a:endParaRPr>
          </a:p>
        </p:txBody>
      </p:sp>
    </p:spTree>
    <p:extLst>
      <p:ext uri="{BB962C8B-B14F-4D97-AF65-F5344CB8AC3E}">
        <p14:creationId xmlns:p14="http://schemas.microsoft.com/office/powerpoint/2010/main" val="27826121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133594"/>
            <a:ext cx="7539038" cy="4525963"/>
          </a:xfrm>
        </p:spPr>
        <p:txBody>
          <a:bodyPr>
            <a:normAutofit/>
          </a:bodyPr>
          <a:lstStyle/>
          <a:p>
            <a:r>
              <a:rPr lang="en-US" b="1" dirty="0" smtClean="0">
                <a:solidFill>
                  <a:schemeClr val="tx1">
                    <a:lumMod val="95000"/>
                    <a:lumOff val="5000"/>
                  </a:schemeClr>
                </a:solidFill>
                <a:latin typeface="Calibri" panose="020F0502020204030204" pitchFamily="34" charset="0"/>
              </a:rPr>
              <a:t>Diet</a:t>
            </a:r>
          </a:p>
          <a:p>
            <a:pPr lvl="1"/>
            <a:r>
              <a:rPr lang="en-US" dirty="0" smtClean="0">
                <a:solidFill>
                  <a:schemeClr val="tx1">
                    <a:lumMod val="95000"/>
                    <a:lumOff val="5000"/>
                  </a:schemeClr>
                </a:solidFill>
                <a:latin typeface="Calibri" panose="020F0502020204030204" pitchFamily="34" charset="0"/>
              </a:rPr>
              <a:t>Eat a diet rich in color, healthy fats, and lean protein</a:t>
            </a:r>
          </a:p>
          <a:p>
            <a:pPr lvl="1"/>
            <a:r>
              <a:rPr lang="en-US" dirty="0" smtClean="0">
                <a:solidFill>
                  <a:schemeClr val="tx1">
                    <a:lumMod val="95000"/>
                    <a:lumOff val="5000"/>
                  </a:schemeClr>
                </a:solidFill>
                <a:latin typeface="Calibri" panose="020F0502020204030204" pitchFamily="34" charset="0"/>
              </a:rPr>
              <a:t>Stay hydrated with filtered water, not sugary drinks</a:t>
            </a:r>
          </a:p>
          <a:p>
            <a:r>
              <a:rPr lang="en-US" b="1" dirty="0" smtClean="0">
                <a:solidFill>
                  <a:schemeClr val="tx1">
                    <a:lumMod val="95000"/>
                    <a:lumOff val="5000"/>
                  </a:schemeClr>
                </a:solidFill>
                <a:latin typeface="Calibri" panose="020F0502020204030204" pitchFamily="34" charset="0"/>
              </a:rPr>
              <a:t>Exercise &amp; lifestyle &amp; Sleep</a:t>
            </a:r>
          </a:p>
          <a:p>
            <a:pPr lvl="1"/>
            <a:r>
              <a:rPr lang="en-US" dirty="0" smtClean="0">
                <a:solidFill>
                  <a:schemeClr val="tx1">
                    <a:lumMod val="95000"/>
                    <a:lumOff val="5000"/>
                  </a:schemeClr>
                </a:solidFill>
                <a:latin typeface="Calibri" panose="020F0502020204030204" pitchFamily="34" charset="0"/>
              </a:rPr>
              <a:t>Support circulation and digestion with regular movement &amp; adequate sleep</a:t>
            </a:r>
          </a:p>
          <a:p>
            <a:pPr lvl="1"/>
            <a:r>
              <a:rPr lang="en-US" dirty="0" smtClean="0">
                <a:solidFill>
                  <a:schemeClr val="tx1">
                    <a:lumMod val="95000"/>
                    <a:lumOff val="5000"/>
                  </a:schemeClr>
                </a:solidFill>
                <a:latin typeface="Calibri" panose="020F0502020204030204" pitchFamily="34" charset="0"/>
              </a:rPr>
              <a:t>Make sure you take steps to get a good nights sleep</a:t>
            </a:r>
          </a:p>
          <a:p>
            <a:r>
              <a:rPr lang="en-US" b="1" dirty="0" smtClean="0">
                <a:solidFill>
                  <a:schemeClr val="tx1">
                    <a:lumMod val="95000"/>
                    <a:lumOff val="5000"/>
                  </a:schemeClr>
                </a:solidFill>
                <a:latin typeface="Calibri" panose="020F0502020204030204" pitchFamily="34" charset="0"/>
              </a:rPr>
              <a:t>Supplementation</a:t>
            </a:r>
          </a:p>
          <a:p>
            <a:endParaRPr lang="en-US" dirty="0">
              <a:solidFill>
                <a:schemeClr val="tx1">
                  <a:lumMod val="95000"/>
                  <a:lumOff val="5000"/>
                </a:schemeClr>
              </a:solidFill>
              <a:latin typeface="Calibri" panose="020F0502020204030204" pitchFamily="34" charset="0"/>
            </a:endParaRPr>
          </a:p>
        </p:txBody>
      </p:sp>
      <p:sp>
        <p:nvSpPr>
          <p:cNvPr id="2" name="Title 1"/>
          <p:cNvSpPr>
            <a:spLocks noGrp="1"/>
          </p:cNvSpPr>
          <p:nvPr>
            <p:ph type="title"/>
          </p:nvPr>
        </p:nvSpPr>
        <p:spPr>
          <a:xfrm>
            <a:off x="685800" y="302488"/>
            <a:ext cx="7543800" cy="1143000"/>
          </a:xfrm>
        </p:spPr>
        <p:txBody>
          <a:bodyPr>
            <a:normAutofit/>
          </a:bodyPr>
          <a:lstStyle/>
          <a:p>
            <a:pPr algn="ctr"/>
            <a:r>
              <a:rPr lang="en-US" dirty="0" smtClean="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rPr>
              <a:t>Manage Toxins Naturally</a:t>
            </a:r>
            <a:endParaRPr lang="en-US" dirty="0">
              <a:ln w="18415" cmpd="sng">
                <a:solidFill>
                  <a:srgbClr val="FFFFFF"/>
                </a:solidFill>
                <a:prstDash val="solid"/>
              </a:ln>
              <a:effectLst>
                <a:outerShdw blurRad="63500" dir="3600000" algn="tl" rotWithShape="0">
                  <a:srgbClr val="000000">
                    <a:alpha val="70000"/>
                  </a:srgbClr>
                </a:outerShdw>
              </a:effectLst>
              <a:latin typeface="Calibri" panose="020F0502020204030204" pitchFamily="34" charset="0"/>
            </a:endParaRPr>
          </a:p>
        </p:txBody>
      </p:sp>
    </p:spTree>
    <p:extLst>
      <p:ext uri="{BB962C8B-B14F-4D97-AF65-F5344CB8AC3E}">
        <p14:creationId xmlns:p14="http://schemas.microsoft.com/office/powerpoint/2010/main" val="7371078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Waveform">
  <a:themeElements>
    <a:clrScheme name="Composite">
      <a:dk1>
        <a:sysClr val="windowText" lastClr="000000"/>
      </a:dk1>
      <a:lt1>
        <a:sysClr val="window" lastClr="FFFFFF"/>
      </a:lt1>
      <a:dk2>
        <a:srgbClr val="5B6973"/>
      </a:dk2>
      <a:lt2>
        <a:srgbClr val="E7ECED"/>
      </a:lt2>
      <a:accent1>
        <a:srgbClr val="98C723"/>
      </a:accent1>
      <a:accent2>
        <a:srgbClr val="59B0B9"/>
      </a:accent2>
      <a:accent3>
        <a:srgbClr val="DEAE00"/>
      </a:accent3>
      <a:accent4>
        <a:srgbClr val="B77BB4"/>
      </a:accent4>
      <a:accent5>
        <a:srgbClr val="E0773C"/>
      </a:accent5>
      <a:accent6>
        <a:srgbClr val="A98D63"/>
      </a:accent6>
      <a:hlink>
        <a:srgbClr val="26CBEC"/>
      </a:hlink>
      <a:folHlink>
        <a:srgbClr val="598C8C"/>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Apothecary.thmx</Template>
  <TotalTime>1043</TotalTime>
  <Words>1279</Words>
  <Application>Microsoft Office PowerPoint</Application>
  <PresentationFormat>On-screen Show (4:3)</PresentationFormat>
  <Paragraphs>303</Paragraphs>
  <Slides>41</Slides>
  <Notes>19</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1_Apothecary</vt:lpstr>
      <vt:lpstr>Waveform</vt:lpstr>
      <vt:lpstr>PowerPoint Presentation</vt:lpstr>
      <vt:lpstr>Who could detox?</vt:lpstr>
      <vt:lpstr>What is a toxin?</vt:lpstr>
      <vt:lpstr>Detoxification</vt:lpstr>
      <vt:lpstr>Toxic Overload</vt:lpstr>
      <vt:lpstr>Toxic Overload</vt:lpstr>
      <vt:lpstr>What puts you at risk?</vt:lpstr>
      <vt:lpstr>What puts you at risk?</vt:lpstr>
      <vt:lpstr>Manage Toxins Naturally</vt:lpstr>
      <vt:lpstr>PowerPoint Presentation</vt:lpstr>
      <vt:lpstr>Reasons For Detoxing &amp; Cleansing</vt:lpstr>
      <vt:lpstr>Reasons For Detoxing &amp; Cleansing</vt:lpstr>
      <vt:lpstr>WHY the lack of protein?</vt:lpstr>
      <vt:lpstr>The Reality of Protein</vt:lpstr>
      <vt:lpstr>PowerPoint Presentation</vt:lpstr>
      <vt:lpstr>A healthy digestive tract, gallbladder and kidneys are essential for your liver to complete its goal for effective detoxification.</vt:lpstr>
      <vt:lpstr>Gastro-Intestinal Function</vt:lpstr>
      <vt:lpstr>PowerPoint Presentation</vt:lpstr>
      <vt:lpstr>Phases of Detoxification</vt:lpstr>
      <vt:lpstr>Phase II Detoxification</vt:lpstr>
      <vt:lpstr>Phase II liver Detoxification Helpers:</vt:lpstr>
      <vt:lpstr>PowerPoint Presentation</vt:lpstr>
      <vt:lpstr>The Basics</vt:lpstr>
      <vt:lpstr>Detox Re-Caps</vt:lpstr>
      <vt:lpstr>Detox Re-Caps</vt:lpstr>
      <vt:lpstr>Why lemon juice and warm water?</vt:lpstr>
      <vt:lpstr>Exercise &amp; Detox</vt:lpstr>
      <vt:lpstr>Is consuming whole, natural-foods enough?</vt:lpstr>
      <vt:lpstr>TLS® Detox Support Products</vt:lpstr>
      <vt:lpstr>The statements in this presentation have not been evaluated by the FDA.  Products or ingredients discussed herein are not intended to diagnose, treat, cure, or prevent any disease.</vt:lpstr>
      <vt:lpstr>NutriClean® Advanced Fiber Powder</vt:lpstr>
      <vt:lpstr>Curcumin Extreme™ </vt:lpstr>
      <vt:lpstr>Isotonix OPC-3® Powder Drink</vt:lpstr>
      <vt:lpstr>Isotonix OPC-3® Powder Drink</vt:lpstr>
      <vt:lpstr>Food Quality</vt:lpstr>
      <vt:lpstr>Isotonix® Multivitamin Powder Drink</vt:lpstr>
      <vt:lpstr>TLS® CORE</vt:lpstr>
      <vt:lpstr>TLS® Detox Support Products</vt:lpstr>
      <vt:lpstr>Products Support Digestive Health</vt:lpstr>
      <vt:lpstr>TLS® Menu Plan &amp; TLS Detox Support Products</vt:lpstr>
      <vt:lpstr>PowerPoint Presentation</vt:lpstr>
    </vt:vector>
  </TitlesOfParts>
  <Company>market america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Detox</dc:title>
  <dc:creator>susan pasqual</dc:creator>
  <cp:lastModifiedBy>Debbie Lui</cp:lastModifiedBy>
  <cp:revision>76</cp:revision>
  <dcterms:created xsi:type="dcterms:W3CDTF">2015-06-24T22:52:49Z</dcterms:created>
  <dcterms:modified xsi:type="dcterms:W3CDTF">2018-03-01T03:21:07Z</dcterms:modified>
</cp:coreProperties>
</file>